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285" r:id="rId3"/>
    <p:sldId id="269" r:id="rId4"/>
    <p:sldId id="270" r:id="rId5"/>
    <p:sldId id="261" r:id="rId6"/>
    <p:sldId id="271" r:id="rId7"/>
    <p:sldId id="272" r:id="rId8"/>
    <p:sldId id="273" r:id="rId9"/>
    <p:sldId id="296" r:id="rId10"/>
    <p:sldId id="274" r:id="rId11"/>
    <p:sldId id="275" r:id="rId12"/>
    <p:sldId id="308" r:id="rId13"/>
    <p:sldId id="276" r:id="rId14"/>
    <p:sldId id="309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77" r:id="rId26"/>
    <p:sldId id="283" r:id="rId27"/>
    <p:sldId id="284" r:id="rId28"/>
    <p:sldId id="310" r:id="rId29"/>
    <p:sldId id="293" r:id="rId30"/>
    <p:sldId id="294" r:id="rId31"/>
    <p:sldId id="318" r:id="rId32"/>
    <p:sldId id="292" r:id="rId33"/>
    <p:sldId id="291" r:id="rId34"/>
    <p:sldId id="266" r:id="rId35"/>
    <p:sldId id="288" r:id="rId36"/>
    <p:sldId id="267" r:id="rId37"/>
    <p:sldId id="268" r:id="rId38"/>
    <p:sldId id="286" r:id="rId39"/>
    <p:sldId id="311" r:id="rId40"/>
    <p:sldId id="278" r:id="rId41"/>
    <p:sldId id="279" r:id="rId42"/>
    <p:sldId id="280" r:id="rId43"/>
    <p:sldId id="290" r:id="rId44"/>
    <p:sldId id="313" r:id="rId45"/>
    <p:sldId id="314" r:id="rId46"/>
    <p:sldId id="315" r:id="rId47"/>
    <p:sldId id="316" r:id="rId48"/>
    <p:sldId id="312" r:id="rId49"/>
    <p:sldId id="31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7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9E0B2-B2A6-4148-8638-AC9E6CF40BFD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2AE3A-44B3-4FA8-AB1C-80709EC7AC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390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25B18-71C1-49AC-9A8A-046ACD9E4DC2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4D839-F9B6-4A8D-8EEF-DA0763B2A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What we find is that many of the NFF events are attributed to on-spec replacements, where the wrong unit has been removed and the fault re-occurs on-board the vehicle.  However, even more cases are attributed to the failure in functional testing to replicate the fault.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14D839-F9B6-4A8D-8EEF-DA0763B2A27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45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</a:t>
            </a:r>
            <a:r>
              <a:rPr lang="en-GB" baseline="0" dirty="0" smtClean="0"/>
              <a:t> over optical systems </a:t>
            </a:r>
            <a:r>
              <a:rPr lang="en-GB" baseline="0" dirty="0" err="1" smtClean="0"/>
              <a:t>xrays</a:t>
            </a:r>
            <a:r>
              <a:rPr lang="en-GB" baseline="0" dirty="0" smtClean="0"/>
              <a:t> can see </a:t>
            </a:r>
            <a:r>
              <a:rPr lang="en-GB" baseline="0" dirty="0" err="1" smtClean="0"/>
              <a:t>multplayer</a:t>
            </a:r>
            <a:r>
              <a:rPr lang="en-GB" baseline="0" dirty="0" smtClean="0"/>
              <a:t> and below the surface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97E7-643D-4233-862C-B1E743E5880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91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Objectives</a:t>
            </a:r>
            <a:r>
              <a:rPr lang="en-GB" baseline="0" dirty="0" smtClean="0"/>
              <a:t> of the research is to attempt </a:t>
            </a:r>
            <a:r>
              <a:rPr lang="en-GB" dirty="0" smtClean="0"/>
              <a:t>to link</a:t>
            </a:r>
            <a:r>
              <a:rPr lang="en-GB" baseline="0" dirty="0" smtClean="0"/>
              <a:t> the design world to the real world so that designers can better anticipate real-world events i.e. operating conditions, </a:t>
            </a:r>
            <a:r>
              <a:rPr lang="en-GB" baseline="0" dirty="0" err="1" smtClean="0"/>
              <a:t>enviroments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 and the operator/technicians have the necessary information and capabilities to recognise failures when they happen.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AD57F-4888-45E0-AF25-65FAE7F0CB8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373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E58F35-C77A-459F-96F3-3CECBADB83EC}" type="slidenum">
              <a:rPr lang="en-US" smtClean="0">
                <a:latin typeface="Arial" pitchFamily="34" charset="0"/>
                <a:ea typeface="Verdana" pitchFamily="34" charset="0"/>
                <a:cs typeface="Verdana" pitchFamily="34" charset="0"/>
              </a:rPr>
              <a:pPr/>
              <a:t>49</a:t>
            </a:fld>
            <a:endParaRPr lang="en-US" smtClean="0">
              <a:latin typeface="Aria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CA" dirty="0" smtClean="0">
                <a:latin typeface="Arial" pitchFamily="34" charset="0"/>
              </a:rPr>
              <a:t>This unit passes</a:t>
            </a:r>
            <a:r>
              <a:rPr lang="en-CA" baseline="0" dirty="0" smtClean="0">
                <a:latin typeface="Arial" pitchFamily="34" charset="0"/>
              </a:rPr>
              <a:t> bench test.  But it’s not a “rogue unit” because all units are susceptible to this behaviour.  A chip change in the board design had added a number of extra address lines that were not grounded.  In extremely cold weather, those lines could activate when power was applied, triggering deployment of the oxygen masks.  The post-mod units were not susceptible to that failure mode.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Loads as a fault cause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97E7-643D-4233-862C-B1E743E5880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02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</a:t>
            </a:r>
            <a:r>
              <a:rPr lang="en-GB" baseline="0" dirty="0" smtClean="0"/>
              <a:t> be micro or macro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97E7-643D-4233-862C-B1E743E588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023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Lead free solder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97E7-643D-4233-862C-B1E743E5880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02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F97E7-643D-4233-862C-B1E743E588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75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</a:t>
            </a:r>
            <a:r>
              <a:rPr lang="en-GB" baseline="0" dirty="0" smtClean="0"/>
              <a:t> Merlin helicopter radio has suffered in operation failures.  Often the loss of the radios operation happens during long periods of a mission risking mission success and personal safety.  Inexplicably the radio will then recover, when tested their is no symptom of failure – NFF.</a:t>
            </a:r>
          </a:p>
          <a:p>
            <a:r>
              <a:rPr lang="en-GB" baseline="0" dirty="0" smtClean="0"/>
              <a:t>Correlating the failure occurrences to the mission periods a potential cause has been identified as temperature.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radio will be put under a variety of environmental tests within the TES Centres EC in an effort to confirm this.  In addition the use of the </a:t>
            </a:r>
            <a:r>
              <a:rPr lang="en-GB" baseline="0" dirty="0" err="1" smtClean="0"/>
              <a:t>Thermoscope</a:t>
            </a:r>
            <a:r>
              <a:rPr lang="en-GB" baseline="0" dirty="0" smtClean="0"/>
              <a:t> will be used to identify abnormal hotspots – maybe identifying design flaws.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Questions to be answered:</a:t>
            </a:r>
          </a:p>
          <a:p>
            <a:r>
              <a:rPr lang="en-GB" sz="1200" dirty="0" smtClean="0"/>
              <a:t>Using the Studios </a:t>
            </a:r>
            <a:r>
              <a:rPr lang="en-GB" sz="1200" dirty="0" err="1" smtClean="0"/>
              <a:t>Thermoscope</a:t>
            </a:r>
            <a:r>
              <a:rPr lang="en-GB" sz="1200" dirty="0" smtClean="0"/>
              <a:t> to investigate heat propagation through the system</a:t>
            </a:r>
          </a:p>
          <a:p>
            <a:pPr marL="0" indent="0">
              <a:buNone/>
            </a:pPr>
            <a:endParaRPr lang="en-GB" sz="800" dirty="0" smtClean="0"/>
          </a:p>
          <a:p>
            <a:r>
              <a:rPr lang="en-GB" sz="1200" dirty="0" smtClean="0"/>
              <a:t>How do </a:t>
            </a:r>
            <a:r>
              <a:rPr lang="en-GB" sz="1200" dirty="0" err="1" smtClean="0"/>
              <a:t>Thermoscope</a:t>
            </a:r>
            <a:r>
              <a:rPr lang="en-GB" sz="1200" dirty="0" smtClean="0"/>
              <a:t> results compare to heat fluid models.</a:t>
            </a:r>
          </a:p>
          <a:p>
            <a:pPr marL="0" indent="0">
              <a:buNone/>
            </a:pPr>
            <a:endParaRPr lang="en-GB" sz="900" dirty="0" smtClean="0"/>
          </a:p>
          <a:p>
            <a:r>
              <a:rPr lang="en-GB" sz="1200" dirty="0" smtClean="0"/>
              <a:t>At what temperatures does failure occur and in what operational state (I.e. receiving/transmitting)</a:t>
            </a:r>
          </a:p>
          <a:p>
            <a:pPr marL="0" indent="0">
              <a:buNone/>
            </a:pPr>
            <a:endParaRPr lang="en-GB" sz="800" dirty="0" smtClean="0"/>
          </a:p>
          <a:p>
            <a:r>
              <a:rPr lang="en-GB" sz="1200" dirty="0" smtClean="0"/>
              <a:t>Are the temperature safety devices working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AD57F-4888-45E0-AF25-65FAE7F0CB81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Several trips to Flybe in Exeter, providing us with facility</a:t>
            </a:r>
            <a:r>
              <a:rPr lang="en-GB" baseline="0" dirty="0" smtClean="0"/>
              <a:t> tours, procedures and data.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Should be emphasised that Flybe are keen to support the project, and have offered us this case study to help us not to get some free labour</a:t>
            </a:r>
          </a:p>
          <a:p>
            <a:endParaRPr lang="en-GB" dirty="0" smtClean="0"/>
          </a:p>
          <a:p>
            <a:r>
              <a:rPr lang="en-GB" dirty="0" smtClean="0"/>
              <a:t>The turboprop fleet (Q400) has a de-icing system which operates on the concept of a membrane on the leading edge of the wing known as a boot.  When the presence of ice is detected a pressure valve (Dual Distribution</a:t>
            </a:r>
            <a:r>
              <a:rPr lang="en-GB" baseline="0" dirty="0" smtClean="0"/>
              <a:t> Valve) releases air and inflates the boot breaking the ice of the wing.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However, this has system has been failing in </a:t>
            </a:r>
            <a:r>
              <a:rPr lang="en-GB" baseline="0" dirty="0" err="1" smtClean="0"/>
              <a:t>icey</a:t>
            </a:r>
            <a:r>
              <a:rPr lang="en-GB" baseline="0" dirty="0" smtClean="0"/>
              <a:t> conditions.  At first they suspected that the boot was allowing the ingress of water which was freezing the valve, and upon ground testing this ice had melted and hence NFF.</a:t>
            </a:r>
          </a:p>
          <a:p>
            <a:endParaRPr lang="en-GB" baseline="0" dirty="0" smtClean="0"/>
          </a:p>
          <a:p>
            <a:r>
              <a:rPr lang="en-GB" baseline="0" dirty="0" smtClean="0"/>
              <a:t>Even if this was the case there is a heating mechanism in the valve which should prevent freezing, a similar system on the outer edge of the engines however does not suffer NFF – part of the investigation is to look at is there a potential impact due to design here?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Another factor to consider is that the turboprop fleet in (Flybe) Finland operates in much colder conditions but has much less </a:t>
            </a:r>
            <a:r>
              <a:rPr lang="en-GB" baseline="0" dirty="0" err="1" smtClean="0"/>
              <a:t>NFf</a:t>
            </a:r>
            <a:r>
              <a:rPr lang="en-GB" baseline="0" dirty="0" smtClean="0"/>
              <a:t> than the UK fleet – it is suspected that relative humidity may be a factor here.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Flybe (Andy Johnson) has agreed to allow us to borrow a DDV in the warmer months (June) to put under test in the EC.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AD57F-4888-45E0-AF25-65FAE7F0CB8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853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There will be a pattern of intermittency between points in time A and B which will change over time - this is what we call the intermittent fault dynamics and will be discussed next.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4051C-3862-4685-93BA-BF4DAF64CC7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501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There will be a pattern of intermittency between points A and B which will change over time - this is what we call the intermittent fault dynamics and will be discussed next.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4051C-3862-4685-93BA-BF4DAF64CC7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80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34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48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22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96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52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97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6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49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5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369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7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803E7-760B-4996-9155-B8B398D7EAE6}" type="datetimeFigureOut">
              <a:rPr lang="en-GB" smtClean="0"/>
              <a:t>19/09/2014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ACF7-F407-44CB-9927-36DB75784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71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3.pn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2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hyperlink" Target="http://www.copernicustechnology.com/index.php/success-stories/tornado-testi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EPSRC_Final_Logo_Main_Colou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400175"/>
            <a:ext cx="79803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1"/>
          <p:cNvSpPr>
            <a:spLocks noChangeArrowheads="1"/>
          </p:cNvSpPr>
          <p:nvPr/>
        </p:nvSpPr>
        <p:spPr bwMode="auto">
          <a:xfrm>
            <a:off x="1095375" y="3717032"/>
            <a:ext cx="69707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3200" b="1" dirty="0" smtClean="0"/>
              <a:t>No Fault </a:t>
            </a:r>
            <a:r>
              <a:rPr lang="en-GB" sz="3200" b="1" dirty="0" smtClean="0"/>
              <a:t>Found (day 1):</a:t>
            </a:r>
            <a:endParaRPr lang="en-GB" sz="3200" b="1" dirty="0" smtClean="0"/>
          </a:p>
          <a:p>
            <a:pPr algn="ctr">
              <a:lnSpc>
                <a:spcPct val="80000"/>
              </a:lnSpc>
            </a:pPr>
            <a:r>
              <a:rPr lang="en-GB" sz="3200" b="1" dirty="0" smtClean="0"/>
              <a:t>Diagnostics </a:t>
            </a:r>
            <a:r>
              <a:rPr lang="en-GB" sz="3200" b="1" dirty="0" smtClean="0"/>
              <a:t>&amp; Testing </a:t>
            </a:r>
          </a:p>
          <a:p>
            <a:pPr algn="ctr">
              <a:lnSpc>
                <a:spcPct val="80000"/>
              </a:lnSpc>
            </a:pPr>
            <a:endParaRPr lang="en-US" sz="2800" b="1" dirty="0"/>
          </a:p>
          <a:p>
            <a:pPr algn="ctr">
              <a:lnSpc>
                <a:spcPct val="80000"/>
              </a:lnSpc>
            </a:pPr>
            <a:r>
              <a:rPr lang="en-US" sz="2400" dirty="0" err="1" smtClean="0"/>
              <a:t>Dr</a:t>
            </a:r>
            <a:r>
              <a:rPr lang="en-US" sz="2400" dirty="0" smtClean="0"/>
              <a:t> Samir Khan</a:t>
            </a:r>
          </a:p>
          <a:p>
            <a:pPr algn="ctr">
              <a:lnSpc>
                <a:spcPct val="8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918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844550" y="384175"/>
            <a:ext cx="8229600" cy="1143000"/>
          </a:xfrm>
        </p:spPr>
        <p:txBody>
          <a:bodyPr/>
          <a:lstStyle/>
          <a:p>
            <a:pPr eaLnBrk="1" hangingPunct="1"/>
            <a:r>
              <a:rPr lang="en-GB" sz="2400" b="1" smtClean="0"/>
              <a:t>Component Repairs</a:t>
            </a:r>
          </a:p>
        </p:txBody>
      </p:sp>
      <p:pic>
        <p:nvPicPr>
          <p:cNvPr id="1536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838" y="1965325"/>
            <a:ext cx="6840537" cy="411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196850" y="1301750"/>
            <a:ext cx="7416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b="1"/>
              <a:t>Question</a:t>
            </a:r>
          </a:p>
          <a:p>
            <a:pPr eaLnBrk="1" hangingPunct="1"/>
            <a:r>
              <a:rPr lang="en-GB" i="1"/>
              <a:t>“How many component repairs result in NFF?”</a:t>
            </a:r>
          </a:p>
        </p:txBody>
      </p:sp>
      <p:pic>
        <p:nvPicPr>
          <p:cNvPr id="6" name="Picture 3" descr="EPSRC_Final_Logo_Main_Colour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022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844550" y="384175"/>
            <a:ext cx="8229600" cy="1143000"/>
          </a:xfrm>
        </p:spPr>
        <p:txBody>
          <a:bodyPr/>
          <a:lstStyle/>
          <a:p>
            <a:pPr eaLnBrk="1" hangingPunct="1"/>
            <a:r>
              <a:rPr lang="en-GB" sz="2400" b="1" dirty="0" smtClean="0"/>
              <a:t>What is the financial impact?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82445"/>
            <a:ext cx="8229600" cy="4525963"/>
          </a:xfrm>
        </p:spPr>
        <p:txBody>
          <a:bodyPr>
            <a:noAutofit/>
          </a:bodyPr>
          <a:lstStyle/>
          <a:p>
            <a:pPr algn="just">
              <a:buFont typeface="Arial" pitchFamily="34" charset="0"/>
              <a:buChar char="•"/>
              <a:defRPr/>
            </a:pPr>
            <a:r>
              <a:rPr lang="en-GB" sz="1800" dirty="0"/>
              <a:t>S</a:t>
            </a:r>
            <a:r>
              <a:rPr lang="en-GB" sz="1800" dirty="0" smtClean="0"/>
              <a:t>enior </a:t>
            </a:r>
            <a:r>
              <a:rPr lang="en-GB" sz="1800" dirty="0"/>
              <a:t>decision makers </a:t>
            </a:r>
            <a:r>
              <a:rPr lang="en-GB" sz="1800" dirty="0" smtClean="0"/>
              <a:t>need to be able to acknowledge </a:t>
            </a:r>
            <a:r>
              <a:rPr lang="en-GB" sz="1800" dirty="0"/>
              <a:t>the impacts of NFF within complex technical </a:t>
            </a:r>
            <a:r>
              <a:rPr lang="en-GB" sz="1800" dirty="0" smtClean="0"/>
              <a:t>systems, including safety</a:t>
            </a:r>
            <a:r>
              <a:rPr lang="en-GB" sz="1800" dirty="0"/>
              <a:t>, availability and increased lifecycle costs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GB" sz="1050" dirty="0" smtClean="0"/>
          </a:p>
          <a:p>
            <a:pPr marL="342900" lvl="1" indent="-342900">
              <a:buFont typeface="Arial" pitchFamily="34" charset="0"/>
              <a:buChar char="•"/>
              <a:defRPr/>
            </a:pPr>
            <a:r>
              <a:rPr lang="en-GB" sz="1800" dirty="0"/>
              <a:t>Expensive downtime </a:t>
            </a:r>
            <a:r>
              <a:rPr lang="en-GB" sz="1800" dirty="0" smtClean="0"/>
              <a:t>means less time for troubleshooting</a:t>
            </a:r>
            <a:endParaRPr lang="en-GB" sz="1800" dirty="0"/>
          </a:p>
          <a:p>
            <a:pPr eaLnBrk="1" hangingPunct="1">
              <a:buFont typeface="Arial" pitchFamily="34" charset="0"/>
              <a:buChar char="•"/>
              <a:defRPr/>
            </a:pPr>
            <a:endParaRPr lang="en-GB" sz="1050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800" dirty="0" smtClean="0"/>
              <a:t>Where are the costs met?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400" dirty="0" smtClean="0"/>
              <a:t>All maintenance lines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400" dirty="0" smtClean="0"/>
              <a:t>Lost revenue (availability of equipment)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400" dirty="0" smtClean="0"/>
              <a:t>Logistics (transportation costs)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400" dirty="0" smtClean="0"/>
              <a:t>Spare parts chain</a:t>
            </a:r>
          </a:p>
          <a:p>
            <a:pPr marL="457200" lvl="1" indent="0" eaLnBrk="1" hangingPunct="1">
              <a:buFont typeface="Arial" pitchFamily="34" charset="0"/>
              <a:buNone/>
              <a:defRPr/>
            </a:pPr>
            <a:endParaRPr lang="en-GB" sz="1050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800" dirty="0"/>
              <a:t>How can we measure these costs?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400" dirty="0"/>
              <a:t>Maintenance hours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400" dirty="0"/>
              <a:t>Industry charges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400" dirty="0"/>
              <a:t>Cost of replacement </a:t>
            </a:r>
            <a:r>
              <a:rPr lang="en-GB" sz="1400" dirty="0" smtClean="0"/>
              <a:t>parts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400" dirty="0" smtClean="0"/>
              <a:t>Warranty claims</a:t>
            </a:r>
          </a:p>
          <a:p>
            <a:pPr marL="457200" lvl="1" indent="0" eaLnBrk="1" hangingPunct="1">
              <a:buFont typeface="Arial" pitchFamily="34" charset="0"/>
              <a:buNone/>
              <a:defRPr/>
            </a:pPr>
            <a:endParaRPr lang="en-GB" sz="1050" dirty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800" dirty="0" smtClean="0"/>
              <a:t>No formal method has been identified to assess the financial impact of NFF</a:t>
            </a:r>
          </a:p>
        </p:txBody>
      </p: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8132556" y="3264301"/>
            <a:ext cx="576263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4800" b="1" dirty="0">
                <a:solidFill>
                  <a:srgbClr val="FF0000"/>
                </a:solidFill>
                <a:latin typeface="Arial" charset="0"/>
                <a:cs typeface="Arial" charset="0"/>
              </a:rPr>
              <a:t>£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05670" y="3445427"/>
            <a:ext cx="274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eaLnBrk="1" hangingPunct="1">
              <a:buFont typeface="Arial" pitchFamily="34" charset="0"/>
              <a:buNone/>
              <a:defRPr/>
            </a:pPr>
            <a:r>
              <a:rPr lang="en-GB" sz="2800" b="1" i="1" dirty="0">
                <a:solidFill>
                  <a:srgbClr val="FF0000"/>
                </a:solidFill>
              </a:rPr>
              <a:t>Time + Effort = </a:t>
            </a:r>
          </a:p>
        </p:txBody>
      </p:sp>
      <p:pic>
        <p:nvPicPr>
          <p:cNvPr id="7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85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Overview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Basics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b="1" dirty="0" smtClean="0"/>
              <a:t>Cost Impact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Environmental Causes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Intermittent Faults 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Intermittent Fault Testing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32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844550" y="552450"/>
            <a:ext cx="8229600" cy="1143000"/>
          </a:xfrm>
        </p:spPr>
        <p:txBody>
          <a:bodyPr/>
          <a:lstStyle/>
          <a:p>
            <a:pPr eaLnBrk="1" hangingPunct="1"/>
            <a:r>
              <a:rPr lang="en-GB" sz="2400" b="1" dirty="0" smtClean="0"/>
              <a:t>Example of the Cost within the RAF Utilising Maintenance Man Hours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66738"/>
          </a:xfrm>
        </p:spPr>
        <p:txBody>
          <a:bodyPr>
            <a:noAutofit/>
          </a:bodyPr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GB" sz="1400" b="1" dirty="0" smtClean="0"/>
              <a:t>Example Data for the Harrier Fleet (</a:t>
            </a:r>
            <a:r>
              <a:rPr lang="en-GB" sz="1400" b="1" dirty="0" err="1" smtClean="0"/>
              <a:t>Fl</a:t>
            </a:r>
            <a:r>
              <a:rPr lang="en-GB" sz="1400" b="1" dirty="0" smtClean="0"/>
              <a:t> Sgt Stewart Roke 2010)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GB" sz="18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1914525"/>
          <a:ext cx="8229600" cy="3567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416"/>
                <a:gridCol w="4939258"/>
                <a:gridCol w="1152128"/>
                <a:gridCol w="1479798"/>
              </a:tblGrid>
              <a:tr h="60107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FSC</a:t>
                      </a:r>
                      <a:endParaRPr lang="en-GB" sz="14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DESCRIPTION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MMH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Estimated</a:t>
                      </a:r>
                      <a:r>
                        <a:rPr lang="en-GB" sz="1200" baseline="0" dirty="0" smtClean="0"/>
                        <a:t> Cost (£55/hour)</a:t>
                      </a:r>
                      <a:endParaRPr lang="en-GB" sz="1200" dirty="0"/>
                    </a:p>
                  </a:txBody>
                  <a:tcPr marT="45709" marB="45709"/>
                </a:tc>
              </a:tr>
              <a:tr h="37075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4100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Power Plant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2773.05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£153K</a:t>
                      </a:r>
                      <a:endParaRPr lang="en-GB" sz="1200" dirty="0"/>
                    </a:p>
                  </a:txBody>
                  <a:tcPr marT="45709" marB="45709"/>
                </a:tc>
              </a:tr>
              <a:tr h="37075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8010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Armament Systems General – Stores Management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2521.52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£138K</a:t>
                      </a:r>
                      <a:endParaRPr lang="en-GB" sz="1200" dirty="0"/>
                    </a:p>
                  </a:txBody>
                  <a:tcPr marT="45709" marB="45709"/>
                </a:tc>
              </a:tr>
              <a:tr h="37075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4150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Fuel System - Indication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1621.41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£89K</a:t>
                      </a:r>
                      <a:endParaRPr lang="en-GB" sz="1200" dirty="0"/>
                    </a:p>
                  </a:txBody>
                  <a:tcPr marT="45709" marB="45709"/>
                </a:tc>
              </a:tr>
              <a:tr h="37075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7410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Automatic</a:t>
                      </a:r>
                      <a:r>
                        <a:rPr lang="en-GB" sz="1200" baseline="0" dirty="0" smtClean="0"/>
                        <a:t> Flight Control - SAAHS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1337.07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£73K</a:t>
                      </a:r>
                      <a:endParaRPr lang="en-GB" sz="1200" dirty="0"/>
                    </a:p>
                  </a:txBody>
                  <a:tcPr marT="45709" marB="45709"/>
                </a:tc>
              </a:tr>
              <a:tr h="37075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7620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Communication, Navigation &amp; Identification - Communications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1320.38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£73K</a:t>
                      </a:r>
                      <a:endParaRPr lang="en-GB" sz="1200" dirty="0"/>
                    </a:p>
                  </a:txBody>
                  <a:tcPr marT="45709" marB="45709"/>
                </a:tc>
              </a:tr>
              <a:tr h="37075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7310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Navigation &amp;</a:t>
                      </a:r>
                      <a:r>
                        <a:rPr lang="en-GB" sz="1200" baseline="0" dirty="0" smtClean="0"/>
                        <a:t> Flight Aids Systems – Inertial Navigation Unit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1298.25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£71K</a:t>
                      </a:r>
                      <a:endParaRPr lang="en-GB" sz="1200" dirty="0"/>
                    </a:p>
                  </a:txBody>
                  <a:tcPr marT="45709" marB="45709"/>
                </a:tc>
              </a:tr>
              <a:tr h="37075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6210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Electronic Warfare – ECM / RWR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964.89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£53K</a:t>
                      </a:r>
                      <a:endParaRPr lang="en-GB" sz="1200" dirty="0"/>
                    </a:p>
                  </a:txBody>
                  <a:tcPr marT="45709" marB="45709"/>
                </a:tc>
              </a:tr>
              <a:tr h="370754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7110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Data Processing – Mission Computer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766.94</a:t>
                      </a:r>
                      <a:endParaRPr lang="en-GB" sz="1200" dirty="0"/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£42K</a:t>
                      </a:r>
                      <a:endParaRPr lang="en-GB" sz="1200" dirty="0"/>
                    </a:p>
                  </a:txBody>
                  <a:tcPr marT="45709" marB="45709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5288" y="5473700"/>
            <a:ext cx="8523287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400" dirty="0" smtClean="0"/>
              <a:t>4150 </a:t>
            </a:r>
            <a:r>
              <a:rPr lang="en-GB" sz="1400" dirty="0"/>
              <a:t>Fuel System Indication the NFF MMH was 22% of all MMH carried </a:t>
            </a:r>
            <a:r>
              <a:rPr lang="en-GB" sz="1400" dirty="0" smtClean="0"/>
              <a:t>out  (over 3 years)</a:t>
            </a:r>
            <a:endParaRPr lang="en-GB" sz="1400" dirty="0"/>
          </a:p>
          <a:p>
            <a:pPr>
              <a:defRPr/>
            </a:pPr>
            <a:endParaRPr lang="en-GB" sz="14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400" dirty="0"/>
              <a:t>7410 Automatic Flight Control the NFF MMH was 18% of all MMH carried out</a:t>
            </a:r>
          </a:p>
        </p:txBody>
      </p:sp>
    </p:spTree>
    <p:extLst>
      <p:ext uri="{BB962C8B-B14F-4D97-AF65-F5344CB8AC3E}">
        <p14:creationId xmlns:p14="http://schemas.microsoft.com/office/powerpoint/2010/main" val="15669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Overview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Basics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Cost Impact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b="1" dirty="0" smtClean="0"/>
              <a:t>Environmental Causes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Intermittent Faults 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Intermittent Fault Testing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32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8147" y="544501"/>
            <a:ext cx="8229600" cy="1143000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Component PCB Interconnects – </a:t>
            </a:r>
            <a:br>
              <a:rPr lang="en-GB" sz="2400" b="1" dirty="0" smtClean="0"/>
            </a:br>
            <a:r>
              <a:rPr lang="en-GB" sz="2400" b="1" dirty="0" smtClean="0"/>
              <a:t>Environmental Loading</a:t>
            </a:r>
            <a:endParaRPr lang="en-GB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4186808" cy="449736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Handling 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 smtClean="0"/>
              <a:t>Temperature/humidity</a:t>
            </a:r>
          </a:p>
          <a:p>
            <a:pPr marL="0" indent="0">
              <a:buNone/>
            </a:pPr>
            <a:endParaRPr lang="en-GB" sz="2000" dirty="0" smtClean="0"/>
          </a:p>
          <a:p>
            <a:r>
              <a:rPr lang="en-GB" sz="2000" dirty="0" smtClean="0"/>
              <a:t>Vibration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 smtClean="0"/>
              <a:t>Thermal Cycling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 smtClean="0"/>
              <a:t>Shock Loads</a:t>
            </a:r>
          </a:p>
          <a:p>
            <a:endParaRPr lang="en-GB" dirty="0" smtClean="0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282372"/>
            <a:ext cx="1883439" cy="15121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75283" y="4943734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Cracked Solder</a:t>
            </a:r>
            <a:endParaRPr lang="en-GB" sz="2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46" y="2964568"/>
            <a:ext cx="1883440" cy="1440160"/>
          </a:xfrm>
          <a:prstGeom prst="rect">
            <a:avLst/>
          </a:prstGeom>
        </p:spPr>
      </p:pic>
      <p:sp>
        <p:nvSpPr>
          <p:cNvPr id="18" name="Left Arrow 17"/>
          <p:cNvSpPr/>
          <p:nvPr/>
        </p:nvSpPr>
        <p:spPr>
          <a:xfrm>
            <a:off x="6707467" y="3909531"/>
            <a:ext cx="762962" cy="2902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470429" y="3789040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Thermal cycling fatigue</a:t>
            </a:r>
            <a:endParaRPr lang="en-GB" sz="2000" b="1" dirty="0"/>
          </a:p>
        </p:txBody>
      </p:sp>
      <p:pic>
        <p:nvPicPr>
          <p:cNvPr id="20" name="Picture 3" descr="EPSRC_Final_Logo_Main_Colours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62" y="4564287"/>
            <a:ext cx="2005895" cy="1502287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>
            <a:off x="6012160" y="5170301"/>
            <a:ext cx="1584176" cy="2902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4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04825"/>
            <a:ext cx="8229600" cy="1143000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Solder Material Defects</a:t>
            </a:r>
            <a:endParaRPr lang="en-GB" sz="2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3773052" cy="2016224"/>
          </a:xfrm>
        </p:spPr>
      </p:pic>
      <p:pic>
        <p:nvPicPr>
          <p:cNvPr id="9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437112"/>
            <a:ext cx="3828129" cy="17856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412776"/>
            <a:ext cx="39604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Voids generated by the evolution of </a:t>
            </a:r>
            <a:r>
              <a:rPr lang="en-GB" dirty="0" smtClean="0"/>
              <a:t>volatile ingredients </a:t>
            </a:r>
            <a:r>
              <a:rPr lang="en-GB" dirty="0"/>
              <a:t>of fluxes and solder </a:t>
            </a:r>
            <a:r>
              <a:rPr lang="en-GB" dirty="0" smtClean="0"/>
              <a:t>pastes</a:t>
            </a:r>
          </a:p>
          <a:p>
            <a:endParaRPr lang="en-GB" dirty="0"/>
          </a:p>
          <a:p>
            <a:r>
              <a:rPr lang="en-GB" dirty="0"/>
              <a:t>Found anywhere in the solder joint</a:t>
            </a:r>
          </a:p>
          <a:p>
            <a:endParaRPr lang="en-GB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PCB and </a:t>
            </a:r>
            <a:r>
              <a:rPr lang="en-GB" dirty="0" smtClean="0"/>
              <a:t>Component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/>
              <a:t>surface Finish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/>
              <a:t>Oxide </a:t>
            </a:r>
            <a:r>
              <a:rPr lang="en-GB" dirty="0"/>
              <a:t>content of soldered </a:t>
            </a:r>
            <a:r>
              <a:rPr lang="en-GB" dirty="0" smtClean="0"/>
              <a:t>surface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/>
              <a:t>Contamination</a:t>
            </a:r>
            <a:endParaRPr lang="en-GB" dirty="0"/>
          </a:p>
          <a:p>
            <a:endParaRPr lang="en-GB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Solder </a:t>
            </a:r>
            <a:r>
              <a:rPr lang="en-GB" dirty="0" smtClean="0"/>
              <a:t>Paste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/>
              <a:t>Solvent </a:t>
            </a:r>
            <a:r>
              <a:rPr lang="en-GB" dirty="0"/>
              <a:t>…Amount, Boiling Point, </a:t>
            </a:r>
            <a:r>
              <a:rPr lang="en-GB" dirty="0" smtClean="0"/>
              <a:t>Volatility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/>
              <a:t>Solder </a:t>
            </a:r>
            <a:r>
              <a:rPr lang="en-GB" dirty="0"/>
              <a:t>Powder </a:t>
            </a:r>
            <a:r>
              <a:rPr lang="en-GB" dirty="0" smtClean="0"/>
              <a:t>characteristics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GB" dirty="0" smtClean="0"/>
              <a:t>Flux </a:t>
            </a:r>
            <a:r>
              <a:rPr lang="en-GB" dirty="0"/>
              <a:t>….activity, amount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7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Lead Free Solder 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/>
          </a:bodyPr>
          <a:lstStyle/>
          <a:p>
            <a:r>
              <a:rPr lang="en-GB" sz="1800" dirty="0" smtClean="0"/>
              <a:t>Lead based solder is restricted to military (legislation)</a:t>
            </a:r>
          </a:p>
          <a:p>
            <a:endParaRPr lang="en-GB" sz="1800" dirty="0"/>
          </a:p>
          <a:p>
            <a:r>
              <a:rPr lang="en-GB" sz="1800" dirty="0" smtClean="0"/>
              <a:t>Reliability concerns</a:t>
            </a:r>
          </a:p>
          <a:p>
            <a:endParaRPr lang="en-GB" sz="1800" dirty="0" smtClean="0"/>
          </a:p>
          <a:p>
            <a:r>
              <a:rPr lang="en-GB" sz="1800" dirty="0" smtClean="0"/>
              <a:t>Fatigue </a:t>
            </a:r>
            <a:r>
              <a:rPr lang="en-GB" sz="1800" dirty="0"/>
              <a:t>crack characteristics, and solder fatigue propagation mechanisms </a:t>
            </a:r>
            <a:r>
              <a:rPr lang="en-GB" sz="1800" dirty="0" smtClean="0"/>
              <a:t>are more common to lead-free alloys</a:t>
            </a:r>
          </a:p>
          <a:p>
            <a:endParaRPr lang="en-GB" sz="1800" dirty="0"/>
          </a:p>
          <a:p>
            <a:r>
              <a:rPr lang="en-GB" sz="1800" dirty="0"/>
              <a:t>F</a:t>
            </a:r>
            <a:r>
              <a:rPr lang="en-GB" sz="1800" dirty="0" smtClean="0"/>
              <a:t>eatures </a:t>
            </a:r>
            <a:r>
              <a:rPr lang="en-GB" sz="1800" dirty="0"/>
              <a:t>such as stress voids, crack path redirection around intermetallic formations, vertical cracking and </a:t>
            </a:r>
            <a:r>
              <a:rPr lang="en-GB" sz="1800" dirty="0" err="1" smtClean="0"/>
              <a:t>spalling</a:t>
            </a:r>
            <a:endParaRPr lang="en-GB" sz="1800" dirty="0"/>
          </a:p>
        </p:txBody>
      </p:sp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327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Tin Whiskers</a:t>
            </a:r>
            <a:endParaRPr lang="en-GB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268542"/>
            <a:ext cx="3027288" cy="1816373"/>
          </a:xfrm>
        </p:spPr>
      </p:pic>
      <p:sp>
        <p:nvSpPr>
          <p:cNvPr id="5" name="TextBox 4"/>
          <p:cNvSpPr txBox="1"/>
          <p:nvPr/>
        </p:nvSpPr>
        <p:spPr>
          <a:xfrm>
            <a:off x="347473" y="1268760"/>
            <a:ext cx="47525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Tin finish is well known to produce conductive ‘metal whiskers’ capable of producing unintended current paths leading to </a:t>
            </a:r>
            <a:r>
              <a:rPr lang="en-GB" dirty="0" smtClean="0"/>
              <a:t>faults</a:t>
            </a:r>
          </a:p>
          <a:p>
            <a:endParaRPr lang="en-GB" dirty="0"/>
          </a:p>
          <a:p>
            <a:r>
              <a:rPr lang="en-GB" dirty="0" smtClean="0"/>
              <a:t>Whiskers are a result of chemical reaction and can grow very rapidly. </a:t>
            </a:r>
          </a:p>
          <a:p>
            <a:endParaRPr lang="en-GB" dirty="0"/>
          </a:p>
          <a:p>
            <a:r>
              <a:rPr lang="en-GB" dirty="0" smtClean="0"/>
              <a:t>Failures </a:t>
            </a:r>
            <a:r>
              <a:rPr lang="en-GB" dirty="0"/>
              <a:t>relating to metal whiskers are usually intermittent </a:t>
            </a:r>
            <a:r>
              <a:rPr lang="en-GB" dirty="0" smtClean="0"/>
              <a:t>shorts</a:t>
            </a:r>
          </a:p>
          <a:p>
            <a:endParaRPr lang="en-GB" dirty="0"/>
          </a:p>
          <a:p>
            <a:r>
              <a:rPr lang="en-GB" dirty="0" smtClean="0"/>
              <a:t>Can create </a:t>
            </a:r>
            <a:r>
              <a:rPr lang="en-GB" dirty="0"/>
              <a:t>a leakage current under a ‘powered-up condition’ or change in potential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Become </a:t>
            </a:r>
            <a:r>
              <a:rPr lang="en-GB" dirty="0"/>
              <a:t>electrically open under </a:t>
            </a:r>
            <a:r>
              <a:rPr lang="en-GB" dirty="0" smtClean="0"/>
              <a:t>a ‘powered down condition’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3" descr="EPSRC_Final_Logo_Main_Colour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19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PCB Interconnects – Manufacturing Defects</a:t>
            </a:r>
            <a:endParaRPr lang="en-GB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4186808" cy="449736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Missed or poor solder points</a:t>
            </a:r>
          </a:p>
          <a:p>
            <a:endParaRPr lang="en-GB" sz="2000" dirty="0"/>
          </a:p>
          <a:p>
            <a:r>
              <a:rPr lang="en-GB" sz="2000" dirty="0" smtClean="0"/>
              <a:t>Inadequate production testing</a:t>
            </a:r>
          </a:p>
          <a:p>
            <a:endParaRPr lang="en-GB" sz="2000" dirty="0"/>
          </a:p>
          <a:p>
            <a:r>
              <a:rPr lang="en-GB" sz="2000" dirty="0" smtClean="0"/>
              <a:t>Loose connections</a:t>
            </a:r>
          </a:p>
          <a:p>
            <a:endParaRPr lang="en-GB" sz="2000" dirty="0"/>
          </a:p>
          <a:p>
            <a:r>
              <a:rPr lang="en-GB" sz="2000" dirty="0" smtClean="0"/>
              <a:t>Unconnected wires</a:t>
            </a:r>
          </a:p>
          <a:p>
            <a:endParaRPr lang="en-GB" sz="2000" dirty="0" smtClean="0"/>
          </a:p>
          <a:p>
            <a:r>
              <a:rPr lang="en-GB" sz="2000" dirty="0" smtClean="0"/>
              <a:t>Handling, storage and transportation loads</a:t>
            </a:r>
            <a:endParaRPr lang="en-GB" sz="2000" dirty="0"/>
          </a:p>
          <a:p>
            <a:endParaRPr lang="en-GB" sz="2000" dirty="0"/>
          </a:p>
        </p:txBody>
      </p:sp>
      <p:pic>
        <p:nvPicPr>
          <p:cNvPr id="8" name="Picture 3" descr="EPSRC_Final_Logo_Main_Colour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573016"/>
            <a:ext cx="3057952" cy="1305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00808"/>
            <a:ext cx="3248479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1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Overview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 smtClean="0"/>
              <a:t>Basics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Cost Impact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Environmental Causes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Intermittent Faults 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Intermittent Fault Testing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210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16562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 dirty="0" smtClean="0"/>
              <a:t>Connectors</a:t>
            </a:r>
            <a:endParaRPr lang="en-GB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Wiring</a:t>
            </a:r>
          </a:p>
          <a:p>
            <a:pPr lvl="1"/>
            <a:r>
              <a:rPr lang="en-GB" dirty="0" smtClean="0"/>
              <a:t>Ageing</a:t>
            </a:r>
          </a:p>
          <a:p>
            <a:pPr lvl="1"/>
            <a:r>
              <a:rPr lang="en-GB" dirty="0" smtClean="0"/>
              <a:t>Contamination</a:t>
            </a:r>
          </a:p>
          <a:p>
            <a:pPr lvl="1"/>
            <a:r>
              <a:rPr lang="en-GB" dirty="0" smtClean="0"/>
              <a:t>Installation</a:t>
            </a:r>
          </a:p>
          <a:p>
            <a:pPr lvl="1"/>
            <a:r>
              <a:rPr lang="en-GB" dirty="0" smtClean="0"/>
              <a:t>Structural interactions</a:t>
            </a:r>
          </a:p>
          <a:p>
            <a:pPr lvl="1"/>
            <a:r>
              <a:rPr lang="en-GB" dirty="0" smtClean="0"/>
              <a:t>Electromagnetic interference</a:t>
            </a:r>
          </a:p>
          <a:p>
            <a:endParaRPr lang="en-GB" dirty="0"/>
          </a:p>
          <a:p>
            <a:r>
              <a:rPr lang="en-GB" dirty="0" smtClean="0"/>
              <a:t>Corrosion</a:t>
            </a:r>
          </a:p>
          <a:p>
            <a:pPr lvl="1"/>
            <a:r>
              <a:rPr lang="en-GB" dirty="0" smtClean="0"/>
              <a:t>Fretting</a:t>
            </a:r>
          </a:p>
          <a:p>
            <a:pPr lvl="1"/>
            <a:r>
              <a:rPr lang="en-GB" dirty="0" smtClean="0"/>
              <a:t>Contamination</a:t>
            </a:r>
          </a:p>
          <a:p>
            <a:pPr lvl="1"/>
            <a:r>
              <a:rPr lang="en-GB" dirty="0" smtClean="0"/>
              <a:t>Plating defects</a:t>
            </a:r>
          </a:p>
          <a:p>
            <a:pPr lvl="1"/>
            <a:r>
              <a:rPr lang="en-GB" dirty="0" err="1" smtClean="0"/>
              <a:t>Enviroment</a:t>
            </a:r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7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56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16562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rmAutofit/>
          </a:bodyPr>
          <a:lstStyle/>
          <a:p>
            <a:r>
              <a:rPr lang="en-GB" sz="2400" b="1" dirty="0" smtClean="0"/>
              <a:t>Connectors - Fretting Corrosion</a:t>
            </a:r>
            <a:endParaRPr lang="en-GB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016" y="1484784"/>
            <a:ext cx="3826768" cy="4569371"/>
          </a:xfrm>
        </p:spPr>
        <p:txBody>
          <a:bodyPr>
            <a:normAutofit/>
          </a:bodyPr>
          <a:lstStyle/>
          <a:p>
            <a:r>
              <a:rPr lang="en-GB" sz="2000" dirty="0" smtClean="0"/>
              <a:t>Oxidisation of the metal-metal interface</a:t>
            </a:r>
          </a:p>
          <a:p>
            <a:pPr marL="0" indent="0">
              <a:buNone/>
            </a:pPr>
            <a:endParaRPr lang="en-GB" sz="2000" dirty="0" smtClean="0"/>
          </a:p>
          <a:p>
            <a:r>
              <a:rPr lang="en-GB" sz="2000" dirty="0" smtClean="0"/>
              <a:t>Caused by the presence of humidity</a:t>
            </a:r>
          </a:p>
          <a:p>
            <a:pPr marL="0" indent="0">
              <a:buNone/>
            </a:pPr>
            <a:endParaRPr lang="en-GB" sz="2000" dirty="0" smtClean="0"/>
          </a:p>
          <a:p>
            <a:r>
              <a:rPr lang="en-GB" sz="2000" dirty="0" smtClean="0"/>
              <a:t>Oxides at the contact increase resistance &amp; electrical intermittency</a:t>
            </a:r>
          </a:p>
          <a:p>
            <a:endParaRPr lang="en-GB" sz="2000" dirty="0" smtClean="0"/>
          </a:p>
          <a:p>
            <a:r>
              <a:rPr lang="en-GB" sz="2000" dirty="0" smtClean="0"/>
              <a:t>Typically present in tin plated contacts</a:t>
            </a:r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8" y="1484784"/>
            <a:ext cx="3611027" cy="4125813"/>
          </a:xfrm>
          <a:prstGeom prst="rect">
            <a:avLst/>
          </a:prstGeom>
        </p:spPr>
      </p:pic>
      <p:pic>
        <p:nvPicPr>
          <p:cNvPr id="6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81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16562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b="1" dirty="0" smtClean="0"/>
              <a:t>Degradation in Wiring</a:t>
            </a:r>
            <a:endParaRPr lang="en-GB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71242"/>
            <a:ext cx="3009296" cy="20019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857340"/>
            <a:ext cx="3016381" cy="200880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11560" y="1700808"/>
            <a:ext cx="3888432" cy="4313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10265" y="1465907"/>
            <a:ext cx="44644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Complex electronic based platforms contain significant amounts of wiring</a:t>
            </a:r>
          </a:p>
          <a:p>
            <a:endParaRPr lang="en-GB" dirty="0"/>
          </a:p>
          <a:p>
            <a:r>
              <a:rPr lang="en-GB" dirty="0" smtClean="0"/>
              <a:t>Susceptible to ‘chaffing’ damage through interactions with structures</a:t>
            </a:r>
          </a:p>
          <a:p>
            <a:endParaRPr lang="en-GB" dirty="0"/>
          </a:p>
          <a:p>
            <a:r>
              <a:rPr lang="en-GB" dirty="0" smtClean="0"/>
              <a:t>Excessive vibration causing wire flexing results in wire breaks</a:t>
            </a:r>
          </a:p>
          <a:p>
            <a:endParaRPr lang="en-GB" dirty="0"/>
          </a:p>
          <a:p>
            <a:r>
              <a:rPr lang="en-GB" dirty="0" smtClean="0"/>
              <a:t>Breakdown of electrical &amp; thermal insulation due to temp/humidity/contaminates</a:t>
            </a:r>
          </a:p>
          <a:p>
            <a:endParaRPr lang="en-GB" dirty="0"/>
          </a:p>
          <a:p>
            <a:r>
              <a:rPr lang="en-GB" dirty="0" smtClean="0"/>
              <a:t>Wiring faults are notoriously difficult to detect and are a leading cause of wrongly removed items.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/>
              <a:t>	</a:t>
            </a:r>
          </a:p>
        </p:txBody>
      </p:sp>
      <p:pic>
        <p:nvPicPr>
          <p:cNvPr id="9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86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45241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Components Degradation</a:t>
            </a:r>
            <a:endParaRPr lang="en-GB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56792"/>
            <a:ext cx="1872208" cy="14362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1582340"/>
            <a:ext cx="49685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GB" dirty="0" smtClean="0"/>
              <a:t>any </a:t>
            </a:r>
            <a:r>
              <a:rPr lang="en-GB" dirty="0"/>
              <a:t>of the failures modes </a:t>
            </a:r>
            <a:r>
              <a:rPr lang="en-GB" dirty="0" smtClean="0"/>
              <a:t>in electronic components (such as IC’s) are </a:t>
            </a:r>
            <a:r>
              <a:rPr lang="en-GB" dirty="0"/>
              <a:t>as a result of mechanical </a:t>
            </a:r>
            <a:r>
              <a:rPr lang="en-GB" dirty="0" smtClean="0"/>
              <a:t>ageing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S</a:t>
            </a:r>
            <a:r>
              <a:rPr lang="x-none" smtClean="0"/>
              <a:t>pecific </a:t>
            </a:r>
            <a:r>
              <a:rPr lang="x-none"/>
              <a:t>mechanisms that occur with aging are </a:t>
            </a:r>
            <a:r>
              <a:rPr lang="en-GB" dirty="0"/>
              <a:t>not </a:t>
            </a:r>
            <a:r>
              <a:rPr lang="x-none"/>
              <a:t>quite intuitive</a:t>
            </a:r>
            <a:r>
              <a:rPr lang="en-GB" dirty="0"/>
              <a:t> </a:t>
            </a:r>
            <a:r>
              <a:rPr lang="en-GB" dirty="0" smtClean="0"/>
              <a:t>fully </a:t>
            </a:r>
            <a:r>
              <a:rPr lang="en-GB" dirty="0"/>
              <a:t>understood or considered in the design process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64" y="3501008"/>
            <a:ext cx="1843799" cy="1010134"/>
          </a:xfrm>
        </p:spPr>
      </p:pic>
      <p:sp>
        <p:nvSpPr>
          <p:cNvPr id="11" name="TextBox 10"/>
          <p:cNvSpPr txBox="1"/>
          <p:nvPr/>
        </p:nvSpPr>
        <p:spPr>
          <a:xfrm>
            <a:off x="6390456" y="3020991"/>
            <a:ext cx="111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IC damage</a:t>
            </a:r>
            <a:endParaRPr lang="en-GB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00192" y="450912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Resistor damage</a:t>
            </a:r>
            <a:endParaRPr lang="en-GB" sz="1600" b="1" dirty="0"/>
          </a:p>
        </p:txBody>
      </p:sp>
      <p:pic>
        <p:nvPicPr>
          <p:cNvPr id="13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154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45241" y="-29384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44501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Detection &amp; Inspection of Electronic Degradation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b="1" dirty="0" smtClean="0"/>
              <a:t>Approaches</a:t>
            </a:r>
          </a:p>
          <a:p>
            <a:pPr marL="0" indent="0">
              <a:buNone/>
            </a:pPr>
            <a:endParaRPr lang="en-GB" dirty="0"/>
          </a:p>
          <a:p>
            <a:pPr marL="914400" lvl="1" indent="-514350">
              <a:buFont typeface="+mj-lt"/>
              <a:buAutoNum type="arabicPeriod"/>
            </a:pPr>
            <a:r>
              <a:rPr lang="en-GB" sz="2000" dirty="0" smtClean="0"/>
              <a:t>Identify the potential failure precursors</a:t>
            </a:r>
          </a:p>
          <a:p>
            <a:pPr marL="914400" lvl="1" indent="-514350">
              <a:buFont typeface="+mj-lt"/>
              <a:buAutoNum type="arabicPeriod"/>
            </a:pPr>
            <a:endParaRPr lang="en-GB" sz="2000" dirty="0"/>
          </a:p>
          <a:p>
            <a:pPr marL="914400" lvl="1" indent="-514350">
              <a:buFont typeface="+mj-lt"/>
              <a:buAutoNum type="arabicPeriod"/>
            </a:pPr>
            <a:r>
              <a:rPr lang="en-GB" sz="2000" dirty="0" smtClean="0"/>
              <a:t>Monitor </a:t>
            </a:r>
            <a:r>
              <a:rPr lang="en-GB" sz="2000" dirty="0" err="1" smtClean="0"/>
              <a:t>lifecycleloads</a:t>
            </a:r>
            <a:endParaRPr lang="en-GB" sz="2000" dirty="0" smtClean="0"/>
          </a:p>
          <a:p>
            <a:pPr marL="914400" lvl="1" indent="-514350">
              <a:buFont typeface="+mj-lt"/>
              <a:buAutoNum type="arabicPeriod"/>
            </a:pPr>
            <a:endParaRPr lang="en-GB" sz="2000" dirty="0"/>
          </a:p>
          <a:p>
            <a:pPr marL="914400" lvl="1" indent="-514350">
              <a:buFont typeface="+mj-lt"/>
              <a:buAutoNum type="arabicPeriod"/>
            </a:pPr>
            <a:r>
              <a:rPr lang="en-GB" sz="2000" dirty="0" smtClean="0"/>
              <a:t>Non destructive inspection</a:t>
            </a:r>
          </a:p>
          <a:p>
            <a:pPr lvl="2" indent="-342900">
              <a:buFontTx/>
              <a:buChar char="-"/>
            </a:pPr>
            <a:r>
              <a:rPr lang="en-GB" sz="2000" dirty="0" smtClean="0"/>
              <a:t>Thermography </a:t>
            </a:r>
          </a:p>
          <a:p>
            <a:pPr lvl="2" indent="-342900">
              <a:buFontTx/>
              <a:buChar char="-"/>
            </a:pPr>
            <a:r>
              <a:rPr lang="en-GB" sz="2000" dirty="0" smtClean="0"/>
              <a:t>X-ray</a:t>
            </a:r>
          </a:p>
          <a:p>
            <a:pPr lvl="2" indent="-342900">
              <a:buFontTx/>
              <a:buChar char="-"/>
            </a:pPr>
            <a:r>
              <a:rPr lang="en-GB" sz="2000" dirty="0" err="1" smtClean="0"/>
              <a:t>Reflectrometry</a:t>
            </a:r>
            <a:endParaRPr lang="en-GB" sz="2000" dirty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76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844550" y="384175"/>
            <a:ext cx="8229600" cy="1143000"/>
          </a:xfrm>
        </p:spPr>
        <p:txBody>
          <a:bodyPr/>
          <a:lstStyle/>
          <a:p>
            <a:pPr eaLnBrk="1" hangingPunct="1"/>
            <a:r>
              <a:rPr lang="en-GB" sz="2400" b="1" smtClean="0"/>
              <a:t>Environmental Testing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40263" y="1379538"/>
            <a:ext cx="4187825" cy="4525962"/>
          </a:xfrm>
        </p:spPr>
        <p:txBody>
          <a:bodyPr>
            <a:noAutofit/>
          </a:bodyPr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GB" sz="1400" b="1" dirty="0" smtClean="0"/>
              <a:t>Conditions include: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GB" sz="1400" dirty="0" smtClean="0"/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GB" sz="1400" dirty="0" smtClean="0"/>
              <a:t>Temperature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endParaRPr lang="en-GB" sz="1400" dirty="0" smtClean="0"/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GB" sz="1400" dirty="0" smtClean="0"/>
              <a:t>Humidity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endParaRPr lang="en-GB" sz="1400" dirty="0" smtClean="0"/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GB" sz="1400" dirty="0" smtClean="0"/>
              <a:t>Vibration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GB" sz="1400" b="1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z="1400" b="1" dirty="0" smtClean="0"/>
              <a:t>Model ref: FS1100-70V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GB" sz="1400" b="1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400" b="1" dirty="0" smtClean="0"/>
              <a:t>Internal size: </a:t>
            </a:r>
            <a:r>
              <a:rPr lang="en-GB" sz="1400" dirty="0" smtClean="0"/>
              <a:t>1100mm wide x 1000mm high x 1000mm deep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GB" sz="1400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400" b="1" dirty="0" smtClean="0"/>
              <a:t>Temperature range:</a:t>
            </a:r>
            <a:r>
              <a:rPr lang="en-GB" sz="1400" dirty="0" smtClean="0"/>
              <a:t> -70°C to +180°C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GB" sz="1400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400" b="1" dirty="0" smtClean="0"/>
              <a:t>Temperature rate of change: </a:t>
            </a:r>
            <a:r>
              <a:rPr lang="en-GB" sz="1400" dirty="0" smtClean="0"/>
              <a:t>10°C/min average heating and cooling to IEC600068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GB" sz="1400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400" b="1" dirty="0" smtClean="0"/>
              <a:t>Humidity Range:</a:t>
            </a:r>
            <a:r>
              <a:rPr lang="en-GB" sz="1400" dirty="0" smtClean="0"/>
              <a:t> 10-98%RH </a:t>
            </a:r>
            <a:endParaRPr lang="en-GB" sz="1400" dirty="0"/>
          </a:p>
        </p:txBody>
      </p:sp>
      <p:pic>
        <p:nvPicPr>
          <p:cNvPr id="34821" name="Picture 4" descr="Ametek FS4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27175"/>
            <a:ext cx="3373437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66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837" y="404664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Environmental NFF - Example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525963"/>
          </a:xfrm>
        </p:spPr>
        <p:txBody>
          <a:bodyPr>
            <a:normAutofit/>
          </a:bodyPr>
          <a:lstStyle/>
          <a:p>
            <a:endParaRPr lang="en-GB" sz="2000" dirty="0"/>
          </a:p>
          <a:p>
            <a:r>
              <a:rPr lang="en-GB" sz="2000" dirty="0" smtClean="0"/>
              <a:t>Radio system failing whilst operating in hot climates</a:t>
            </a:r>
          </a:p>
          <a:p>
            <a:endParaRPr lang="en-GB" sz="2000" dirty="0"/>
          </a:p>
          <a:p>
            <a:r>
              <a:rPr lang="en-GB" sz="2000" dirty="0" smtClean="0"/>
              <a:t>Failing randomly within operational tolerances</a:t>
            </a:r>
          </a:p>
          <a:p>
            <a:endParaRPr lang="en-GB" sz="2000" dirty="0"/>
          </a:p>
          <a:p>
            <a:r>
              <a:rPr lang="en-GB" sz="2000" baseline="0" dirty="0" smtClean="0"/>
              <a:t>Inexplicably the radio will then recover, when tested their is no symptom of failure</a:t>
            </a:r>
          </a:p>
          <a:p>
            <a:r>
              <a:rPr lang="en-GB" sz="2000" baseline="0" dirty="0" smtClean="0"/>
              <a:t> </a:t>
            </a:r>
            <a:endParaRPr lang="en-GB" sz="2000" dirty="0"/>
          </a:p>
          <a:p>
            <a:r>
              <a:rPr lang="en-GB" sz="2000" baseline="0" dirty="0" smtClean="0"/>
              <a:t>Correlating the failure occurrences to the mission periods a potential cause has been identified as temperature.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492896"/>
            <a:ext cx="3008325" cy="2000131"/>
          </a:xfrm>
          <a:prstGeom prst="rect">
            <a:avLst/>
          </a:prstGeom>
        </p:spPr>
      </p:pic>
      <p:pic>
        <p:nvPicPr>
          <p:cNvPr id="10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10655" y="548680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51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0891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Environmental NFF - Example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74033"/>
            <a:ext cx="5266928" cy="452596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De-icing system (DDV)</a:t>
            </a:r>
          </a:p>
          <a:p>
            <a:endParaRPr lang="en-GB" sz="2000" dirty="0"/>
          </a:p>
          <a:p>
            <a:r>
              <a:rPr lang="en-GB" sz="2000" dirty="0"/>
              <a:t>T</a:t>
            </a:r>
            <a:r>
              <a:rPr lang="en-GB" sz="2000" dirty="0" smtClean="0"/>
              <a:t>urboprop aircraft</a:t>
            </a:r>
          </a:p>
          <a:p>
            <a:endParaRPr lang="en-GB" sz="2000" dirty="0"/>
          </a:p>
          <a:p>
            <a:r>
              <a:rPr lang="en-GB" sz="2000" dirty="0" smtClean="0"/>
              <a:t>Failure during conditions which it is designed to operate</a:t>
            </a:r>
          </a:p>
          <a:p>
            <a:endParaRPr lang="en-GB" sz="2000" dirty="0"/>
          </a:p>
          <a:p>
            <a:r>
              <a:rPr lang="en-GB" sz="2000" dirty="0" smtClean="0"/>
              <a:t>Testing reveals no faults</a:t>
            </a:r>
          </a:p>
          <a:p>
            <a:endParaRPr lang="en-GB" sz="2000" dirty="0"/>
          </a:p>
          <a:p>
            <a:r>
              <a:rPr lang="en-GB" sz="2000" dirty="0" smtClean="0"/>
              <a:t>Difficult to reproduce operating conditions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84784"/>
            <a:ext cx="2758519" cy="183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0" y="610137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3645024"/>
            <a:ext cx="2758519" cy="20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Overview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Basics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Cost Impact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Environmental Causes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b="1" dirty="0" smtClean="0"/>
              <a:t>Intermittent Faults 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Intermittent Fault Testing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132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Intermittent Faults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One of the main root causes of NFF</a:t>
            </a:r>
          </a:p>
          <a:p>
            <a:endParaRPr lang="en-GB" dirty="0"/>
          </a:p>
          <a:p>
            <a:r>
              <a:rPr lang="en-GB" dirty="0" smtClean="0"/>
              <a:t>Difficult to detect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Random in nature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Impossible to predict</a:t>
            </a:r>
            <a:endParaRPr lang="en-GB" dirty="0"/>
          </a:p>
          <a:p>
            <a:endParaRPr lang="en-GB" dirty="0" smtClean="0"/>
          </a:p>
          <a:p>
            <a:pPr marL="0" indent="0" algn="ctr">
              <a:buNone/>
            </a:pPr>
            <a:r>
              <a:rPr lang="en-GB" i="1" dirty="0" smtClean="0"/>
              <a:t>Intermittents are not well understood – and hence often avoided</a:t>
            </a:r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To understand and solve NFF we need to develop/establish the science behind the phenomena – including the physics of intermittents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2004" y="611176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62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457200" y="788988"/>
            <a:ext cx="8229600" cy="1143000"/>
          </a:xfrm>
        </p:spPr>
        <p:txBody>
          <a:bodyPr/>
          <a:lstStyle/>
          <a:p>
            <a:pPr eaLnBrk="1" hangingPunct="1"/>
            <a:r>
              <a:rPr lang="en-GB" sz="2400" b="1" dirty="0" smtClean="0"/>
              <a:t>What is Meant by No Fault Found?</a:t>
            </a:r>
            <a:endParaRPr lang="en-US" sz="2400" b="1" dirty="0" smtClean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457200" y="1947863"/>
            <a:ext cx="8229600" cy="3605212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800" dirty="0" smtClean="0"/>
              <a:t>What is meant by No Fault Found?</a:t>
            </a:r>
          </a:p>
          <a:p>
            <a:pPr eaLnBrk="1" hangingPunct="1">
              <a:buFont typeface="Arial" pitchFamily="34" charset="0"/>
              <a:buNone/>
              <a:defRPr/>
            </a:pPr>
            <a:endParaRPr lang="en-GB" sz="1400" dirty="0" smtClean="0"/>
          </a:p>
          <a:p>
            <a:pPr algn="ctr" eaLnBrk="1" hangingPunct="1">
              <a:buFont typeface="Arial" pitchFamily="34" charset="0"/>
              <a:buNone/>
              <a:defRPr/>
            </a:pPr>
            <a:r>
              <a:rPr lang="en-GB" sz="1800" i="1" dirty="0" smtClean="0"/>
              <a:t>		</a:t>
            </a:r>
            <a:r>
              <a:rPr lang="en-GB" sz="1800" b="1" i="1" dirty="0" smtClean="0"/>
              <a:t>“A reported fault for which the root cause cannot be determined” – Diagnostic failure</a:t>
            </a:r>
          </a:p>
          <a:p>
            <a:pPr algn="ctr" eaLnBrk="1" hangingPunct="1">
              <a:buFont typeface="Arial" pitchFamily="34" charset="0"/>
              <a:buNone/>
              <a:defRPr/>
            </a:pPr>
            <a:endParaRPr lang="en-GB" sz="1800" b="1" i="1" dirty="0" smtClean="0"/>
          </a:p>
          <a:p>
            <a:pPr algn="ctr" eaLnBrk="1" hangingPunct="1">
              <a:buFont typeface="Arial" pitchFamily="34" charset="0"/>
              <a:buNone/>
              <a:defRPr/>
            </a:pPr>
            <a:r>
              <a:rPr lang="en-GB" sz="1800" b="1" i="1" dirty="0" smtClean="0"/>
              <a:t>“A reported fault for which there never was a root cause -&gt; Reporting Failure?”</a:t>
            </a:r>
          </a:p>
          <a:p>
            <a:pPr algn="ctr" eaLnBrk="1" hangingPunct="1">
              <a:buFont typeface="Arial" pitchFamily="34" charset="0"/>
              <a:buNone/>
              <a:defRPr/>
            </a:pPr>
            <a:endParaRPr lang="en-GB" sz="1800" b="1" i="1" dirty="0" smtClean="0"/>
          </a:p>
          <a:p>
            <a:pPr algn="ctr" eaLnBrk="1" hangingPunct="1">
              <a:buFont typeface="Arial" pitchFamily="34" charset="0"/>
              <a:buNone/>
              <a:defRPr/>
            </a:pPr>
            <a:r>
              <a:rPr lang="en-GB" sz="1800" b="1" i="1" dirty="0" smtClean="0"/>
              <a:t>“A reported fault which results in nugatory maintenance and logistic effort  -&gt; a simple waste of time and effort!</a:t>
            </a:r>
            <a:endParaRPr lang="en-GB" sz="1800" i="1" dirty="0" smtClean="0"/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US" dirty="0" smtClean="0"/>
          </a:p>
        </p:txBody>
      </p:sp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Intermittent Faults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 fontScale="77500" lnSpcReduction="20000"/>
          </a:bodyPr>
          <a:lstStyle/>
          <a:p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Intermittent faults are early symptoms of degradation of some physical property of a given component.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As the degradation of this physical property increases the size and regularity of the intermittent will also change.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Intermittent faults have dynamics</a:t>
            </a:r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Severe degradation will result in permanent (hard) faults so intermittent dynamics must evolve towards a single hard fault as degradation increases</a:t>
            </a:r>
            <a:endParaRPr lang="en-GB" dirty="0"/>
          </a:p>
        </p:txBody>
      </p:sp>
      <p:pic>
        <p:nvPicPr>
          <p:cNvPr id="4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2464" y="622648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14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552" y="3212976"/>
            <a:ext cx="136815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Intermittent Faults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2771800" y="1412776"/>
            <a:ext cx="1872208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Test Equipment </a:t>
            </a:r>
            <a:r>
              <a:rPr lang="en-GB" dirty="0" smtClean="0"/>
              <a:t>optimised to hard faults, not intermittent</a:t>
            </a:r>
            <a:endParaRPr lang="en-GB" b="1" dirty="0"/>
          </a:p>
        </p:txBody>
      </p:sp>
      <p:sp>
        <p:nvSpPr>
          <p:cNvPr id="6" name="Rectangle 5"/>
          <p:cNvSpPr/>
          <p:nvPr/>
        </p:nvSpPr>
        <p:spPr>
          <a:xfrm>
            <a:off x="2663788" y="2852936"/>
            <a:ext cx="208823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Maintenance Data &amp; Knowledge </a:t>
            </a:r>
            <a:r>
              <a:rPr lang="en-GB" dirty="0" smtClean="0"/>
              <a:t>optimised to hard faults, not intermittent</a:t>
            </a:r>
            <a:endParaRPr lang="en-GB" b="1" dirty="0"/>
          </a:p>
        </p:txBody>
      </p:sp>
      <p:sp>
        <p:nvSpPr>
          <p:cNvPr id="7" name="Rectangle 6"/>
          <p:cNvSpPr/>
          <p:nvPr/>
        </p:nvSpPr>
        <p:spPr>
          <a:xfrm>
            <a:off x="2627784" y="4581128"/>
            <a:ext cx="216024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Ops/Business </a:t>
            </a:r>
            <a:r>
              <a:rPr lang="en-GB" dirty="0" smtClean="0"/>
              <a:t>pressure demands ‘quick fixes’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436096" y="3176972"/>
            <a:ext cx="136815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‘Box Swapping’</a:t>
            </a:r>
            <a:endParaRPr lang="en-GB" b="1" dirty="0"/>
          </a:p>
        </p:txBody>
      </p:sp>
      <p:sp>
        <p:nvSpPr>
          <p:cNvPr id="9" name="Rectangle 8"/>
          <p:cNvSpPr/>
          <p:nvPr/>
        </p:nvSpPr>
        <p:spPr>
          <a:xfrm>
            <a:off x="7092280" y="3176972"/>
            <a:ext cx="136815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Repeat Faults</a:t>
            </a:r>
            <a:endParaRPr lang="en-GB" b="1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Intermittency vs Maintenance</a:t>
            </a:r>
            <a:endParaRPr lang="en-GB" sz="28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7704" y="2096852"/>
            <a:ext cx="864096" cy="11161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6" idx="1"/>
          </p:cNvCxnSpPr>
          <p:nvPr/>
        </p:nvCxnSpPr>
        <p:spPr>
          <a:xfrm>
            <a:off x="1907704" y="3537012"/>
            <a:ext cx="75608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7" idx="1"/>
          </p:cNvCxnSpPr>
          <p:nvPr/>
        </p:nvCxnSpPr>
        <p:spPr>
          <a:xfrm>
            <a:off x="1907704" y="3933056"/>
            <a:ext cx="720080" cy="11161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</p:cNvCxnSpPr>
          <p:nvPr/>
        </p:nvCxnSpPr>
        <p:spPr>
          <a:xfrm>
            <a:off x="4644008" y="2024844"/>
            <a:ext cx="792088" cy="11881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8" idx="1"/>
          </p:cNvCxnSpPr>
          <p:nvPr/>
        </p:nvCxnSpPr>
        <p:spPr>
          <a:xfrm>
            <a:off x="4752020" y="3537012"/>
            <a:ext cx="68407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788024" y="3861048"/>
            <a:ext cx="648072" cy="15481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3"/>
            <a:endCxn id="9" idx="1"/>
          </p:cNvCxnSpPr>
          <p:nvPr/>
        </p:nvCxnSpPr>
        <p:spPr>
          <a:xfrm>
            <a:off x="6804248" y="3537012"/>
            <a:ext cx="28803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9" idx="2"/>
            <a:endCxn id="4" idx="2"/>
          </p:cNvCxnSpPr>
          <p:nvPr/>
        </p:nvCxnSpPr>
        <p:spPr>
          <a:xfrm rot="5400000">
            <a:off x="4481990" y="638690"/>
            <a:ext cx="36004" cy="6552728"/>
          </a:xfrm>
          <a:prstGeom prst="bentConnector3">
            <a:avLst>
              <a:gd name="adj1" fmla="val 612855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70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Intermittent Fault Causes</a:t>
            </a:r>
            <a:endParaRPr lang="en-GB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3" y="4880196"/>
            <a:ext cx="1858256" cy="1429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9932" y="5241242"/>
            <a:ext cx="1241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Broken wires</a:t>
            </a:r>
            <a:endParaRPr lang="en-GB" sz="2000" b="1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02708"/>
            <a:ext cx="1883439" cy="15121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69311" y="2064206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Cracked Solder</a:t>
            </a:r>
            <a:endParaRPr lang="en-GB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3" y="3260006"/>
            <a:ext cx="1883440" cy="1440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35896" y="4011785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Thermal cycling fatigue</a:t>
            </a:r>
            <a:endParaRPr lang="en-GB" sz="2000" b="1" dirty="0"/>
          </a:p>
        </p:txBody>
      </p:sp>
      <p:sp>
        <p:nvSpPr>
          <p:cNvPr id="15" name="Left Arrow 14"/>
          <p:cNvSpPr/>
          <p:nvPr/>
        </p:nvSpPr>
        <p:spPr>
          <a:xfrm>
            <a:off x="2133633" y="2273019"/>
            <a:ext cx="1194599" cy="2902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Arrow 15"/>
          <p:cNvSpPr/>
          <p:nvPr/>
        </p:nvSpPr>
        <p:spPr>
          <a:xfrm>
            <a:off x="1907704" y="5369106"/>
            <a:ext cx="1420528" cy="2902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Arrow 16"/>
          <p:cNvSpPr/>
          <p:nvPr/>
        </p:nvSpPr>
        <p:spPr>
          <a:xfrm>
            <a:off x="2303263" y="4220598"/>
            <a:ext cx="1024970" cy="290260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36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03" y="485800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PCB Interconnect Fractures</a:t>
            </a:r>
            <a:endParaRPr lang="en-GB" sz="2800" dirty="0"/>
          </a:p>
        </p:txBody>
      </p:sp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>
            <a:normAutofit/>
          </a:bodyPr>
          <a:lstStyle/>
          <a:p>
            <a:pPr lvl="0"/>
            <a:r>
              <a:rPr lang="en-GB" sz="1800" dirty="0" smtClean="0"/>
              <a:t>Component PCB Interconnect failures have two main root causes</a:t>
            </a:r>
          </a:p>
          <a:p>
            <a:pPr lvl="1"/>
            <a:r>
              <a:rPr lang="en-GB" sz="1400" dirty="0" smtClean="0"/>
              <a:t>Rapid </a:t>
            </a:r>
            <a:r>
              <a:rPr lang="en-GB" sz="1400" dirty="0"/>
              <a:t>loading of the solder joint</a:t>
            </a:r>
          </a:p>
          <a:p>
            <a:pPr lvl="1"/>
            <a:r>
              <a:rPr lang="en-GB" sz="1400" dirty="0"/>
              <a:t>A significant tensile component to the loading</a:t>
            </a:r>
          </a:p>
          <a:p>
            <a:pPr marL="0" indent="0">
              <a:buNone/>
            </a:pPr>
            <a:endParaRPr lang="en-GB" sz="1800" dirty="0" smtClean="0"/>
          </a:p>
          <a:p>
            <a:r>
              <a:rPr lang="en-GB" sz="1800" dirty="0" smtClean="0"/>
              <a:t>Vibration will flex the components intermittently opening and closing the circuit</a:t>
            </a:r>
          </a:p>
          <a:p>
            <a:endParaRPr lang="en-GB" sz="1800" dirty="0"/>
          </a:p>
          <a:p>
            <a:r>
              <a:rPr lang="en-GB" sz="1800" dirty="0" smtClean="0"/>
              <a:t>The effects of the intermittent signal can cause further damage to connected components </a:t>
            </a:r>
            <a:endParaRPr lang="en-GB" sz="1800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088" y="1628800"/>
            <a:ext cx="3429000" cy="19456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1873" y="3861048"/>
            <a:ext cx="3313430" cy="2111375"/>
          </a:xfrm>
          <a:prstGeom prst="rect">
            <a:avLst/>
          </a:prstGeom>
        </p:spPr>
      </p:pic>
      <p:pic>
        <p:nvPicPr>
          <p:cNvPr id="8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61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836712"/>
            <a:ext cx="8229600" cy="504056"/>
          </a:xfrm>
        </p:spPr>
        <p:txBody>
          <a:bodyPr>
            <a:noAutofit/>
          </a:bodyPr>
          <a:lstStyle/>
          <a:p>
            <a:r>
              <a:rPr lang="en-GB" sz="2800" b="1" dirty="0" smtClean="0"/>
              <a:t>Fault Types – </a:t>
            </a:r>
            <a:r>
              <a:rPr lang="en-GB" sz="2800" b="1" dirty="0"/>
              <a:t>B</a:t>
            </a:r>
            <a:r>
              <a:rPr lang="en-GB" sz="2800" b="1" dirty="0" smtClean="0"/>
              <a:t>asic Fundamentals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912" y="1824133"/>
            <a:ext cx="5102071" cy="1935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b="1" u="sng" dirty="0" smtClean="0"/>
              <a:t>Hard Fault</a:t>
            </a:r>
          </a:p>
          <a:p>
            <a:r>
              <a:rPr lang="en-GB" sz="1400" dirty="0" smtClean="0"/>
              <a:t>Continuous</a:t>
            </a:r>
          </a:p>
          <a:p>
            <a:r>
              <a:rPr lang="en-GB" sz="1400" dirty="0" smtClean="0"/>
              <a:t>Output performance unacceptable (including complete loss of functionality)</a:t>
            </a:r>
          </a:p>
          <a:p>
            <a:r>
              <a:rPr lang="en-GB" sz="1400" dirty="0" smtClean="0"/>
              <a:t>Result of physical degradation</a:t>
            </a:r>
          </a:p>
          <a:p>
            <a:pPr marL="0" indent="0">
              <a:buNone/>
            </a:pPr>
            <a:endParaRPr lang="en-GB" sz="1400" b="1" dirty="0" smtClean="0"/>
          </a:p>
          <a:p>
            <a:pPr marL="0" indent="0">
              <a:buNone/>
            </a:pPr>
            <a:r>
              <a:rPr lang="en-GB" sz="1400" b="1" dirty="0" smtClean="0"/>
              <a:t>Maintenance action </a:t>
            </a:r>
            <a:r>
              <a:rPr lang="en-GB" sz="1400" dirty="0" smtClean="0"/>
              <a:t>– physical repair, replace </a:t>
            </a:r>
            <a:r>
              <a:rPr lang="en-GB" sz="1400" dirty="0" err="1" smtClean="0"/>
              <a:t>etc</a:t>
            </a:r>
            <a:endParaRPr lang="en-GB" sz="1400" dirty="0"/>
          </a:p>
        </p:txBody>
      </p:sp>
      <p:grpSp>
        <p:nvGrpSpPr>
          <p:cNvPr id="4" name="Canvas 85"/>
          <p:cNvGrpSpPr/>
          <p:nvPr/>
        </p:nvGrpSpPr>
        <p:grpSpPr>
          <a:xfrm>
            <a:off x="241495" y="1634855"/>
            <a:ext cx="3069203" cy="2315845"/>
            <a:chOff x="0" y="0"/>
            <a:chExt cx="3069203" cy="231584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3068955" cy="2315845"/>
            </a:xfrm>
            <a:prstGeom prst="rect">
              <a:avLst/>
            </a:prstGeom>
          </p:spPr>
        </p:sp>
        <p:cxnSp>
          <p:nvCxnSpPr>
            <p:cNvPr id="6" name="Straight Arrow Connector 5"/>
            <p:cNvCxnSpPr/>
            <p:nvPr/>
          </p:nvCxnSpPr>
          <p:spPr>
            <a:xfrm flipV="1">
              <a:off x="704510" y="313970"/>
              <a:ext cx="0" cy="15545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704510" y="1863918"/>
              <a:ext cx="2165911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9"/>
            <p:cNvSpPr txBox="1"/>
            <p:nvPr/>
          </p:nvSpPr>
          <p:spPr>
            <a:xfrm>
              <a:off x="2512509" y="1932095"/>
              <a:ext cx="556694" cy="2385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>
                  <a:effectLst/>
                  <a:ea typeface="Calibri"/>
                  <a:cs typeface="Times New Roman"/>
                </a:rPr>
                <a:t>Time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9" name="Text Box 22"/>
            <p:cNvSpPr txBox="1"/>
            <p:nvPr/>
          </p:nvSpPr>
          <p:spPr>
            <a:xfrm>
              <a:off x="333955" y="373865"/>
              <a:ext cx="491385" cy="156624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>
                  <a:effectLst/>
                  <a:latin typeface="Times New Roman"/>
                  <a:ea typeface="Calibri"/>
                </a:rPr>
                <a:t>Fault Amplitude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704509" y="833975"/>
              <a:ext cx="2086399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Box 84"/>
            <p:cNvSpPr txBox="1"/>
            <p:nvPr/>
          </p:nvSpPr>
          <p:spPr>
            <a:xfrm>
              <a:off x="1973997" y="500786"/>
              <a:ext cx="896424" cy="33318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dirty="0">
                  <a:effectLst/>
                  <a:ea typeface="Calibri"/>
                  <a:cs typeface="Times New Roman"/>
                </a:rPr>
                <a:t>Hard Fault</a:t>
              </a:r>
            </a:p>
          </p:txBody>
        </p:sp>
      </p:grpSp>
      <p:grpSp>
        <p:nvGrpSpPr>
          <p:cNvPr id="12" name="Canvas 203"/>
          <p:cNvGrpSpPr/>
          <p:nvPr/>
        </p:nvGrpSpPr>
        <p:grpSpPr>
          <a:xfrm>
            <a:off x="241743" y="4041701"/>
            <a:ext cx="3069203" cy="2315845"/>
            <a:chOff x="0" y="0"/>
            <a:chExt cx="3069203" cy="2315845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3068955" cy="2315845"/>
            </a:xfrm>
            <a:prstGeom prst="rect">
              <a:avLst/>
            </a:prstGeom>
          </p:spPr>
        </p:sp>
        <p:cxnSp>
          <p:nvCxnSpPr>
            <p:cNvPr id="14" name="Straight Arrow Connector 13"/>
            <p:cNvCxnSpPr/>
            <p:nvPr/>
          </p:nvCxnSpPr>
          <p:spPr>
            <a:xfrm flipV="1">
              <a:off x="704510" y="313970"/>
              <a:ext cx="0" cy="15545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04510" y="1863918"/>
              <a:ext cx="2165911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140077" y="730687"/>
              <a:ext cx="310330" cy="112977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7" name="Text Box 199"/>
            <p:cNvSpPr txBox="1"/>
            <p:nvPr/>
          </p:nvSpPr>
          <p:spPr>
            <a:xfrm>
              <a:off x="2512509" y="1932095"/>
              <a:ext cx="556694" cy="2385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>
                  <a:effectLst/>
                  <a:ea typeface="Calibri"/>
                  <a:cs typeface="Times New Roman"/>
                </a:rPr>
                <a:t>Time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18" name="Text Box 22"/>
            <p:cNvSpPr txBox="1"/>
            <p:nvPr/>
          </p:nvSpPr>
          <p:spPr>
            <a:xfrm>
              <a:off x="333955" y="373865"/>
              <a:ext cx="491385" cy="156624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>
                  <a:effectLst/>
                  <a:latin typeface="Times New Roman"/>
                  <a:ea typeface="Calibri"/>
                </a:rPr>
                <a:t>Fault Amplitude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9" name="Text Box 204"/>
            <p:cNvSpPr txBox="1"/>
            <p:nvPr/>
          </p:nvSpPr>
          <p:spPr>
            <a:xfrm>
              <a:off x="1396676" y="492148"/>
              <a:ext cx="1025781" cy="2385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 dirty="0">
                  <a:effectLst/>
                  <a:ea typeface="Calibri"/>
                  <a:cs typeface="Times New Roman"/>
                </a:rPr>
                <a:t>Transient Fault</a:t>
              </a:r>
              <a:endParaRPr lang="en-GB" sz="1100" dirty="0">
                <a:effectLst/>
                <a:ea typeface="Calibri"/>
                <a:cs typeface="Times New Roman"/>
              </a:endParaRPr>
            </a:p>
          </p:txBody>
        </p:sp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4019490" y="4149080"/>
            <a:ext cx="5017006" cy="193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400" b="1" u="sng" dirty="0" smtClean="0"/>
              <a:t>Transient Fault</a:t>
            </a:r>
          </a:p>
          <a:p>
            <a:r>
              <a:rPr lang="en-GB" sz="1400" dirty="0" smtClean="0"/>
              <a:t>Single event (unlikely to reoccur in the same form)</a:t>
            </a:r>
          </a:p>
          <a:p>
            <a:r>
              <a:rPr lang="en-GB" sz="1400" dirty="0" smtClean="0"/>
              <a:t>Temporary change in system output or tripped system</a:t>
            </a:r>
          </a:p>
          <a:p>
            <a:r>
              <a:rPr lang="en-GB" sz="1400" dirty="0" smtClean="0"/>
              <a:t>Result of unpredicted behaviour i.e. environmental fluctuation.</a:t>
            </a:r>
          </a:p>
          <a:p>
            <a:pPr marL="0" indent="0">
              <a:buFont typeface="Arial" pitchFamily="34" charset="0"/>
              <a:buNone/>
            </a:pPr>
            <a:endParaRPr lang="en-GB" sz="1400" b="1" dirty="0" smtClean="0"/>
          </a:p>
          <a:p>
            <a:pPr marL="0" indent="0">
              <a:buFont typeface="Arial" pitchFamily="34" charset="0"/>
              <a:buNone/>
            </a:pPr>
            <a:r>
              <a:rPr lang="en-GB" sz="1400" b="1" dirty="0" smtClean="0"/>
              <a:t>Maintenance Action </a:t>
            </a:r>
            <a:r>
              <a:rPr lang="en-GB" sz="1400" dirty="0" smtClean="0"/>
              <a:t>– System test, system reboot  </a:t>
            </a:r>
            <a:endParaRPr lang="en-GB" sz="1400" dirty="0"/>
          </a:p>
          <a:p>
            <a:pPr marL="0" indent="0">
              <a:buFont typeface="Arial" pitchFamily="34" charset="0"/>
              <a:buNone/>
            </a:pPr>
            <a:endParaRPr lang="en-GB" sz="1600" dirty="0"/>
          </a:p>
        </p:txBody>
      </p:sp>
      <p:pic>
        <p:nvPicPr>
          <p:cNvPr id="40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0426" y="611176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14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0426" y="611176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Canvas 1"/>
          <p:cNvGrpSpPr/>
          <p:nvPr/>
        </p:nvGrpSpPr>
        <p:grpSpPr>
          <a:xfrm>
            <a:off x="249002" y="2336832"/>
            <a:ext cx="3781525" cy="2656302"/>
            <a:chOff x="0" y="0"/>
            <a:chExt cx="3691808" cy="2345055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3689350" cy="2345055"/>
            </a:xfrm>
            <a:prstGeom prst="rect">
              <a:avLst/>
            </a:prstGeom>
          </p:spPr>
        </p:sp>
        <p:cxnSp>
          <p:nvCxnSpPr>
            <p:cNvPr id="6" name="Straight Arrow Connector 5"/>
            <p:cNvCxnSpPr/>
            <p:nvPr/>
          </p:nvCxnSpPr>
          <p:spPr>
            <a:xfrm flipV="1">
              <a:off x="595595" y="313970"/>
              <a:ext cx="0" cy="15545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595526" y="1860928"/>
              <a:ext cx="2937256" cy="297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716228" y="524779"/>
              <a:ext cx="469697" cy="133616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9" name="Text Box 22"/>
            <p:cNvSpPr txBox="1"/>
            <p:nvPr/>
          </p:nvSpPr>
          <p:spPr>
            <a:xfrm>
              <a:off x="3135114" y="1932095"/>
              <a:ext cx="556694" cy="2385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>
                  <a:effectLst/>
                  <a:ea typeface="Calibri"/>
                  <a:cs typeface="Times New Roman"/>
                </a:rPr>
                <a:t>Time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10" name="Text Box 22"/>
            <p:cNvSpPr txBox="1"/>
            <p:nvPr/>
          </p:nvSpPr>
          <p:spPr>
            <a:xfrm>
              <a:off x="225040" y="373865"/>
              <a:ext cx="491385" cy="156624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>
                  <a:effectLst/>
                  <a:latin typeface="Times New Roman"/>
                  <a:ea typeface="Calibri"/>
                </a:rPr>
                <a:t>Fault Amplitude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01266" y="513391"/>
              <a:ext cx="200660" cy="134755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53508" y="513391"/>
              <a:ext cx="200025" cy="134747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11062" y="514019"/>
              <a:ext cx="363911" cy="134683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291617" y="1115180"/>
              <a:ext cx="508323" cy="1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1185926" y="1115163"/>
              <a:ext cx="514984" cy="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71708" y="444271"/>
              <a:ext cx="514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 Box 93"/>
                <p:cNvSpPr txBox="1"/>
                <p:nvPr/>
              </p:nvSpPr>
              <p:spPr>
                <a:xfrm>
                  <a:off x="597998" y="193927"/>
                  <a:ext cx="668696" cy="2503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𝒇</m:t>
                            </m:r>
                          </m:e>
                          <m:sub>
                            <m: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110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3" name="Text 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98" y="193927"/>
                  <a:ext cx="668696" cy="25032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 Box 93"/>
            <p:cNvSpPr txBox="1"/>
            <p:nvPr/>
          </p:nvSpPr>
          <p:spPr>
            <a:xfrm>
              <a:off x="1136409" y="772276"/>
              <a:ext cx="668020" cy="38036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>
                  <a:effectLst/>
                  <a:latin typeface="Times New Roman"/>
                  <a:ea typeface="Calibri"/>
                </a:rPr>
                <a:t>Recovery Period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26"/>
                <p:cNvSpPr txBox="1"/>
                <p:nvPr/>
              </p:nvSpPr>
              <p:spPr>
                <a:xfrm>
                  <a:off x="1456335" y="208753"/>
                  <a:ext cx="668696" cy="2503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𝒇</m:t>
                            </m:r>
                          </m:e>
                          <m:sub>
                            <m: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110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5" name="Text 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6335" y="208753"/>
                  <a:ext cx="668696" cy="25032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227"/>
                <p:cNvSpPr txBox="1"/>
                <p:nvPr/>
              </p:nvSpPr>
              <p:spPr>
                <a:xfrm>
                  <a:off x="2630843" y="199742"/>
                  <a:ext cx="668696" cy="2503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𝒇</m:t>
                            </m:r>
                          </m:e>
                          <m:sub>
                            <m: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GB" sz="110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" name="Text 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0843" y="199742"/>
                  <a:ext cx="668696" cy="25032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228"/>
                <p:cNvSpPr txBox="1"/>
                <p:nvPr/>
              </p:nvSpPr>
              <p:spPr>
                <a:xfrm>
                  <a:off x="1845564" y="208764"/>
                  <a:ext cx="668696" cy="2503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𝒇</m:t>
                            </m:r>
                          </m:e>
                          <m:sub>
                            <m:r>
                              <a:rPr lang="en-GB" sz="9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GB" sz="11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7" name="Text 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5564" y="208764"/>
                  <a:ext cx="668696" cy="25032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4148741" y="2498893"/>
            <a:ext cx="5004252" cy="2046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400" b="1" u="sng" dirty="0" smtClean="0"/>
              <a:t>Intermittent Fault</a:t>
            </a:r>
          </a:p>
          <a:p>
            <a:r>
              <a:rPr lang="en-GB" sz="1400" dirty="0" smtClean="0"/>
              <a:t>Discrete event (periodic switching between faulty and non faulty modes)</a:t>
            </a:r>
          </a:p>
          <a:p>
            <a:r>
              <a:rPr lang="en-GB" sz="1400" dirty="0" smtClean="0"/>
              <a:t>Temporary change in system output or tripped system</a:t>
            </a:r>
          </a:p>
          <a:p>
            <a:r>
              <a:rPr lang="en-GB" sz="1400" dirty="0" smtClean="0"/>
              <a:t>Result of early physical degradation</a:t>
            </a:r>
          </a:p>
          <a:p>
            <a:pPr marL="0" indent="0">
              <a:buFont typeface="Arial" pitchFamily="34" charset="0"/>
              <a:buNone/>
            </a:pPr>
            <a:endParaRPr lang="en-GB" sz="1400" b="1" dirty="0" smtClean="0"/>
          </a:p>
          <a:p>
            <a:pPr marL="0" indent="0">
              <a:buFont typeface="Arial" pitchFamily="34" charset="0"/>
              <a:buNone/>
            </a:pPr>
            <a:r>
              <a:rPr lang="en-GB" sz="1400" b="1" dirty="0" smtClean="0"/>
              <a:t>Maintenance Action </a:t>
            </a:r>
            <a:r>
              <a:rPr lang="en-GB" sz="1400" dirty="0" smtClean="0"/>
              <a:t>– System monitoring, physical repair, replacement</a:t>
            </a:r>
            <a:endParaRPr lang="en-GB" sz="1400" dirty="0"/>
          </a:p>
          <a:p>
            <a:pPr marL="0" indent="0">
              <a:buFont typeface="Arial" pitchFamily="34" charset="0"/>
              <a:buNone/>
            </a:pPr>
            <a:endParaRPr lang="en-GB" sz="1600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49002" y="611176"/>
            <a:ext cx="8229600" cy="1143000"/>
          </a:xfrm>
        </p:spPr>
        <p:txBody>
          <a:bodyPr>
            <a:noAutofit/>
          </a:bodyPr>
          <a:lstStyle/>
          <a:p>
            <a:r>
              <a:rPr lang="en-GB" sz="2800" b="1" dirty="0" smtClean="0"/>
              <a:t>Fault Types – </a:t>
            </a:r>
            <a:r>
              <a:rPr lang="en-GB" sz="2800" b="1" dirty="0"/>
              <a:t>B</a:t>
            </a:r>
            <a:r>
              <a:rPr lang="en-GB" sz="2800" b="1" dirty="0" smtClean="0"/>
              <a:t>asic Fundamentals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77661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91" y="332656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Intermittent Fault Dynamics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2120" y="1628800"/>
            <a:ext cx="3034680" cy="4497363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Fault time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Recovery time</a:t>
            </a:r>
          </a:p>
          <a:p>
            <a:endParaRPr lang="en-GB" dirty="0"/>
          </a:p>
          <a:p>
            <a:r>
              <a:rPr lang="en-GB" dirty="0" smtClean="0"/>
              <a:t>Fault Duration</a:t>
            </a:r>
          </a:p>
          <a:p>
            <a:endParaRPr lang="en-GB" dirty="0" smtClean="0"/>
          </a:p>
          <a:p>
            <a:r>
              <a:rPr lang="en-GB" dirty="0" smtClean="0"/>
              <a:t>Recovery Period</a:t>
            </a:r>
          </a:p>
          <a:p>
            <a:endParaRPr lang="en-GB" dirty="0"/>
          </a:p>
          <a:p>
            <a:r>
              <a:rPr lang="en-GB" dirty="0" smtClean="0"/>
              <a:t>Size of Fault</a:t>
            </a:r>
          </a:p>
          <a:p>
            <a:endParaRPr lang="en-GB" dirty="0" smtClean="0"/>
          </a:p>
          <a:p>
            <a:r>
              <a:rPr lang="en-GB" dirty="0" smtClean="0"/>
              <a:t>Fault Rate </a:t>
            </a:r>
            <a:endParaRPr lang="en-GB" dirty="0"/>
          </a:p>
        </p:txBody>
      </p:sp>
      <p:grpSp>
        <p:nvGrpSpPr>
          <p:cNvPr id="4" name="Canvas 1"/>
          <p:cNvGrpSpPr/>
          <p:nvPr/>
        </p:nvGrpSpPr>
        <p:grpSpPr>
          <a:xfrm>
            <a:off x="245572" y="2000584"/>
            <a:ext cx="4895811" cy="3818881"/>
            <a:chOff x="0" y="0"/>
            <a:chExt cx="3691255" cy="278257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3691255" cy="2782570"/>
            </a:xfrm>
            <a:prstGeom prst="rect">
              <a:avLst/>
            </a:prstGeom>
          </p:spPr>
        </p:sp>
        <p:cxnSp>
          <p:nvCxnSpPr>
            <p:cNvPr id="6" name="Straight Arrow Connector 5"/>
            <p:cNvCxnSpPr/>
            <p:nvPr/>
          </p:nvCxnSpPr>
          <p:spPr>
            <a:xfrm flipV="1">
              <a:off x="595595" y="313970"/>
              <a:ext cx="0" cy="15545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595526" y="1860928"/>
              <a:ext cx="2937256" cy="297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716228" y="524779"/>
              <a:ext cx="469697" cy="133616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9" name="Text Box 22"/>
            <p:cNvSpPr txBox="1"/>
            <p:nvPr/>
          </p:nvSpPr>
          <p:spPr>
            <a:xfrm>
              <a:off x="3109828" y="1926212"/>
              <a:ext cx="556694" cy="2385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b="1" dirty="0">
                  <a:effectLst/>
                  <a:ea typeface="Calibri"/>
                  <a:cs typeface="Times New Roman"/>
                </a:rPr>
                <a:t>Time</a:t>
              </a:r>
              <a:endParaRPr lang="en-GB" sz="1200" dirty="0">
                <a:effectLst/>
                <a:ea typeface="Calibri"/>
                <a:cs typeface="Times New Roman"/>
              </a:endParaRPr>
            </a:p>
          </p:txBody>
        </p:sp>
        <p:sp>
          <p:nvSpPr>
            <p:cNvPr id="10" name="Text Box 22"/>
            <p:cNvSpPr txBox="1"/>
            <p:nvPr/>
          </p:nvSpPr>
          <p:spPr>
            <a:xfrm>
              <a:off x="225040" y="373865"/>
              <a:ext cx="491385" cy="156624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b="1" dirty="0">
                  <a:effectLst/>
                  <a:latin typeface="Times New Roman"/>
                  <a:ea typeface="Calibri"/>
                </a:rPr>
                <a:t>Fault 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01266" y="513391"/>
              <a:ext cx="200660" cy="134755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74"/>
                <p:cNvSpPr txBox="1"/>
                <p:nvPr/>
              </p:nvSpPr>
              <p:spPr>
                <a:xfrm>
                  <a:off x="716425" y="1845275"/>
                  <a:ext cx="1009612" cy="36584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GB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𝒕</m:t>
                            </m:r>
                          </m:e>
                          <m:sub>
                            <m:r>
                              <a:rPr lang="en-GB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𝒓𝒆𝒔𝒆𝒕</m:t>
                            </m:r>
                          </m:sub>
                        </m:sSub>
                      </m:oMath>
                    </m:oMathPara>
                  </a14:m>
                  <a:endParaRPr lang="en-GB" sz="1200" b="1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12" name="Text 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25" y="1845275"/>
                  <a:ext cx="1009612" cy="3658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>
            <a:xfrm>
              <a:off x="2053508" y="513391"/>
              <a:ext cx="200025" cy="134747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11062" y="514019"/>
              <a:ext cx="363911" cy="134683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253826" y="524815"/>
              <a:ext cx="0" cy="134374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 Box 89"/>
            <p:cNvSpPr txBox="1"/>
            <p:nvPr/>
          </p:nvSpPr>
          <p:spPr>
            <a:xfrm>
              <a:off x="3216133" y="792670"/>
              <a:ext cx="344085" cy="73949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b="1" dirty="0">
                  <a:effectLst/>
                  <a:ea typeface="Calibri"/>
                  <a:cs typeface="Times New Roman"/>
                </a:rPr>
                <a:t>Amplitude</a:t>
              </a:r>
              <a:endParaRPr lang="en-GB" sz="1200" dirty="0">
                <a:effectLst/>
                <a:ea typeface="Calibri"/>
                <a:cs typeface="Times New Roman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2291617" y="1115180"/>
              <a:ext cx="508323" cy="1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1185926" y="1115163"/>
              <a:ext cx="514984" cy="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71708" y="444271"/>
              <a:ext cx="514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93"/>
            <p:cNvSpPr txBox="1"/>
            <p:nvPr/>
          </p:nvSpPr>
          <p:spPr>
            <a:xfrm>
              <a:off x="616728" y="63614"/>
              <a:ext cx="668696" cy="3806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b="1" dirty="0">
                  <a:effectLst/>
                  <a:ea typeface="Calibri"/>
                  <a:cs typeface="Times New Roman"/>
                </a:rPr>
                <a:t>Fault Duration</a:t>
              </a:r>
              <a:endParaRPr lang="en-GB" sz="1200" dirty="0">
                <a:effectLst/>
                <a:ea typeface="Calibri"/>
                <a:cs typeface="Times New Roman"/>
              </a:endParaRPr>
            </a:p>
          </p:txBody>
        </p:sp>
        <p:sp>
          <p:nvSpPr>
            <p:cNvPr id="21" name="Text Box 93"/>
            <p:cNvSpPr txBox="1"/>
            <p:nvPr/>
          </p:nvSpPr>
          <p:spPr>
            <a:xfrm>
              <a:off x="1136409" y="772276"/>
              <a:ext cx="668020" cy="38036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b="1" dirty="0">
                  <a:effectLst/>
                  <a:latin typeface="Times New Roman"/>
                  <a:ea typeface="Calibri"/>
                </a:rPr>
                <a:t>Recovery Period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1661816" y="444264"/>
              <a:ext cx="1512834" cy="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 Box 96"/>
            <p:cNvSpPr txBox="1"/>
            <p:nvPr/>
          </p:nvSpPr>
          <p:spPr>
            <a:xfrm>
              <a:off x="1692184" y="71564"/>
              <a:ext cx="1561530" cy="3806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200" b="1" dirty="0">
                  <a:effectLst/>
                  <a:ea typeface="Calibri"/>
                  <a:cs typeface="Times New Roman"/>
                </a:rPr>
                <a:t>Fault </a:t>
              </a:r>
              <a:r>
                <a:rPr lang="en-GB" sz="1200" b="1" dirty="0" smtClean="0">
                  <a:effectLst/>
                  <a:ea typeface="Calibri"/>
                  <a:cs typeface="Times New Roman"/>
                </a:rPr>
                <a:t>rate </a:t>
              </a:r>
              <a:r>
                <a:rPr lang="en-GB" sz="1200" b="1" dirty="0">
                  <a:effectLst/>
                  <a:ea typeface="Calibri"/>
                  <a:cs typeface="Times New Roman"/>
                </a:rPr>
                <a:t>(</a:t>
              </a:r>
              <a:r>
                <a:rPr lang="en-GB" sz="1200" b="1" dirty="0" smtClean="0">
                  <a:effectLst/>
                  <a:ea typeface="Calibri"/>
                  <a:cs typeface="Times New Roman"/>
                </a:rPr>
                <a:t>N° </a:t>
              </a:r>
              <a:r>
                <a:rPr lang="en-GB" sz="1200" b="1" dirty="0">
                  <a:effectLst/>
                  <a:ea typeface="Calibri"/>
                  <a:cs typeface="Times New Roman"/>
                </a:rPr>
                <a:t>Faults within a time window T)</a:t>
              </a:r>
              <a:endParaRPr lang="en-GB" sz="1200" dirty="0">
                <a:effectLst/>
                <a:ea typeface="Calibri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97"/>
                <p:cNvSpPr txBox="1"/>
                <p:nvPr/>
              </p:nvSpPr>
              <p:spPr>
                <a:xfrm>
                  <a:off x="228205" y="1845275"/>
                  <a:ext cx="1009612" cy="36584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GB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𝒕</m:t>
                            </m:r>
                          </m:e>
                          <m:sub>
                            <m:r>
                              <a:rPr lang="en-GB" sz="1200" b="1" i="1">
                                <a:effectLst/>
                                <a:latin typeface="Cambria Math"/>
                                <a:ea typeface="Calibri"/>
                                <a:cs typeface="Times New Roman"/>
                              </a:rPr>
                              <m:t>𝒇𝒂𝒖𝒍𝒕</m:t>
                            </m:r>
                          </m:sub>
                        </m:sSub>
                      </m:oMath>
                    </m:oMathPara>
                  </a14:m>
                  <a:endParaRPr lang="en-GB" sz="1200" b="1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4" name="Text 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205" y="1845275"/>
                  <a:ext cx="1009612" cy="36584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3" descr="EPSRC_Final_Logo_Main_Colours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98672" y="476672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37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3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7604" y="773590"/>
            <a:ext cx="7728618" cy="346050"/>
          </a:xfrm>
        </p:spPr>
        <p:txBody>
          <a:bodyPr>
            <a:noAutofit/>
          </a:bodyPr>
          <a:lstStyle/>
          <a:p>
            <a:r>
              <a:rPr lang="en-GB" sz="2800" b="1" dirty="0" smtClean="0"/>
              <a:t>Intermittent Faults and Degradation</a:t>
            </a:r>
            <a:endParaRPr lang="en-GB" sz="2800" b="1" dirty="0"/>
          </a:p>
        </p:txBody>
      </p:sp>
      <p:grpSp>
        <p:nvGrpSpPr>
          <p:cNvPr id="4" name="Canvas 46"/>
          <p:cNvGrpSpPr/>
          <p:nvPr/>
        </p:nvGrpSpPr>
        <p:grpSpPr>
          <a:xfrm>
            <a:off x="1777299" y="1240366"/>
            <a:ext cx="6537481" cy="3378140"/>
            <a:chOff x="0" y="0"/>
            <a:chExt cx="5486400" cy="400685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5486400" cy="4006850"/>
            </a:xfrm>
            <a:prstGeom prst="rect">
              <a:avLst/>
            </a:prstGeom>
          </p:spPr>
        </p:sp>
        <p:cxnSp>
          <p:nvCxnSpPr>
            <p:cNvPr id="6" name="Straight Arrow Connector 5"/>
            <p:cNvCxnSpPr/>
            <p:nvPr/>
          </p:nvCxnSpPr>
          <p:spPr>
            <a:xfrm flipV="1">
              <a:off x="524787" y="134540"/>
              <a:ext cx="0" cy="33710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24787" y="3505892"/>
              <a:ext cx="477078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524787" y="579812"/>
              <a:ext cx="4460682" cy="2798328"/>
            </a:xfrm>
            <a:custGeom>
              <a:avLst/>
              <a:gdLst>
                <a:gd name="connsiteX0" fmla="*/ 0 w 4460682"/>
                <a:gd name="connsiteY0" fmla="*/ 2798328 h 2798328"/>
                <a:gd name="connsiteX1" fmla="*/ 1773141 w 4460682"/>
                <a:gd name="connsiteY1" fmla="*/ 2321250 h 2798328"/>
                <a:gd name="connsiteX2" fmla="*/ 2989690 w 4460682"/>
                <a:gd name="connsiteY2" fmla="*/ 675330 h 2798328"/>
                <a:gd name="connsiteX3" fmla="*/ 3705308 w 4460682"/>
                <a:gd name="connsiteY3" fmla="*/ 94884 h 2798328"/>
                <a:gd name="connsiteX4" fmla="*/ 4460682 w 4460682"/>
                <a:gd name="connsiteY4" fmla="*/ 7420 h 279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0682" h="2798328">
                  <a:moveTo>
                    <a:pt x="0" y="2798328"/>
                  </a:moveTo>
                  <a:cubicBezTo>
                    <a:pt x="637429" y="2736705"/>
                    <a:pt x="1274859" y="2675083"/>
                    <a:pt x="1773141" y="2321250"/>
                  </a:cubicBezTo>
                  <a:cubicBezTo>
                    <a:pt x="2271423" y="1967417"/>
                    <a:pt x="2667662" y="1046391"/>
                    <a:pt x="2989690" y="675330"/>
                  </a:cubicBezTo>
                  <a:cubicBezTo>
                    <a:pt x="3311718" y="304269"/>
                    <a:pt x="3460143" y="206202"/>
                    <a:pt x="3705308" y="94884"/>
                  </a:cubicBezTo>
                  <a:cubicBezTo>
                    <a:pt x="3950473" y="-16434"/>
                    <a:pt x="4205577" y="-4507"/>
                    <a:pt x="4460682" y="74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9" name="Explosion 1 8"/>
            <p:cNvSpPr/>
            <p:nvPr/>
          </p:nvSpPr>
          <p:spPr>
            <a:xfrm>
              <a:off x="4818491" y="468495"/>
              <a:ext cx="294198" cy="246490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524787" y="977377"/>
              <a:ext cx="3252083" cy="1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776870" y="977378"/>
              <a:ext cx="0" cy="252851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24787" y="3156035"/>
              <a:ext cx="128016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804947" y="3156035"/>
              <a:ext cx="0" cy="349857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24787" y="579813"/>
              <a:ext cx="4361833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942279" y="628091"/>
              <a:ext cx="0" cy="287716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/>
            <p:cNvSpPr/>
            <p:nvPr/>
          </p:nvSpPr>
          <p:spPr>
            <a:xfrm>
              <a:off x="3713260" y="929462"/>
              <a:ext cx="103367" cy="7963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1746407" y="3089260"/>
              <a:ext cx="102870" cy="7937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>
                  <a:effectLst/>
                  <a:ea typeface="Times New Roman"/>
                  <a:cs typeface="Times New Roman"/>
                </a:rPr>
                <a:t> 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18" name="Text Box 39"/>
            <p:cNvSpPr txBox="1"/>
            <p:nvPr/>
          </p:nvSpPr>
          <p:spPr>
            <a:xfrm>
              <a:off x="4325510" y="3585406"/>
              <a:ext cx="922351" cy="294198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ea typeface="Calibri"/>
                  <a:cs typeface="Times New Roman"/>
                </a:rPr>
                <a:t>Time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19" name="Text Box 40"/>
            <p:cNvSpPr txBox="1"/>
            <p:nvPr/>
          </p:nvSpPr>
          <p:spPr>
            <a:xfrm>
              <a:off x="103367" y="1024175"/>
              <a:ext cx="373711" cy="1717028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ea typeface="Calibri"/>
                  <a:cs typeface="Times New Roman"/>
                </a:rPr>
                <a:t>Degree of Degradation (%)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20" name="Text Box 41"/>
            <p:cNvSpPr txBox="1"/>
            <p:nvPr/>
          </p:nvSpPr>
          <p:spPr>
            <a:xfrm>
              <a:off x="612251" y="333902"/>
              <a:ext cx="667910" cy="294198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ea typeface="Calibri"/>
                  <a:cs typeface="Times New Roman"/>
                </a:rPr>
                <a:t>100 % 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21" name="Text Box 42"/>
            <p:cNvSpPr txBox="1"/>
            <p:nvPr/>
          </p:nvSpPr>
          <p:spPr>
            <a:xfrm>
              <a:off x="4420925" y="86772"/>
              <a:ext cx="946205" cy="493006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ea typeface="Calibri"/>
                  <a:cs typeface="Times New Roman"/>
                </a:rPr>
                <a:t>Total Destruction 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22" name="Text Box 43"/>
            <p:cNvSpPr txBox="1"/>
            <p:nvPr/>
          </p:nvSpPr>
          <p:spPr>
            <a:xfrm>
              <a:off x="3940415" y="1294940"/>
              <a:ext cx="946205" cy="51795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ea typeface="Calibri"/>
                  <a:cs typeface="Times New Roman"/>
                </a:rPr>
                <a:t>Hard Fault Region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23" name="Text Box 44"/>
            <p:cNvSpPr txBox="1"/>
            <p:nvPr/>
          </p:nvSpPr>
          <p:spPr>
            <a:xfrm>
              <a:off x="1431236" y="1531708"/>
              <a:ext cx="1113181" cy="59113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ea typeface="Calibri"/>
                  <a:cs typeface="Times New Roman"/>
                </a:rPr>
                <a:t>Intermittent Fault Region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24" name="Text Box 45"/>
            <p:cNvSpPr txBox="1"/>
            <p:nvPr/>
          </p:nvSpPr>
          <p:spPr>
            <a:xfrm>
              <a:off x="477078" y="3089223"/>
              <a:ext cx="1113181" cy="50321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 dirty="0">
                  <a:effectLst/>
                  <a:ea typeface="Calibri"/>
                  <a:cs typeface="Times New Roman"/>
                </a:rPr>
                <a:t>Fault Free Region</a:t>
              </a:r>
              <a:endParaRPr lang="en-GB" sz="1100" dirty="0">
                <a:effectLst/>
                <a:ea typeface="Calibri"/>
                <a:cs typeface="Times New Roman"/>
              </a:endParaRPr>
            </a:p>
          </p:txBody>
        </p:sp>
      </p:grpSp>
      <p:grpSp>
        <p:nvGrpSpPr>
          <p:cNvPr id="25" name="Canvas 1"/>
          <p:cNvGrpSpPr/>
          <p:nvPr/>
        </p:nvGrpSpPr>
        <p:grpSpPr>
          <a:xfrm>
            <a:off x="616567" y="4532539"/>
            <a:ext cx="2198737" cy="1811741"/>
            <a:chOff x="0" y="0"/>
            <a:chExt cx="3069203" cy="2315845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3068955" cy="2315845"/>
            </a:xfrm>
            <a:prstGeom prst="rect">
              <a:avLst/>
            </a:prstGeom>
          </p:spPr>
        </p:sp>
        <p:cxnSp>
          <p:nvCxnSpPr>
            <p:cNvPr id="27" name="Straight Arrow Connector 26"/>
            <p:cNvCxnSpPr/>
            <p:nvPr/>
          </p:nvCxnSpPr>
          <p:spPr>
            <a:xfrm flipV="1">
              <a:off x="704510" y="313970"/>
              <a:ext cx="0" cy="15545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04510" y="1863918"/>
              <a:ext cx="2165911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770261" y="1486560"/>
              <a:ext cx="45085" cy="37655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>
                  <a:effectLst/>
                  <a:ea typeface="Times New Roman"/>
                  <a:cs typeface="Times New Roman"/>
                </a:rPr>
                <a:t> 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1134" y="1486446"/>
              <a:ext cx="45085" cy="37592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5381" y="1486507"/>
              <a:ext cx="45085" cy="37592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31437" y="1598212"/>
              <a:ext cx="45719" cy="264006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36953" y="1486237"/>
              <a:ext cx="45085" cy="37592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4" name="Text Box 22"/>
            <p:cNvSpPr txBox="1"/>
            <p:nvPr/>
          </p:nvSpPr>
          <p:spPr>
            <a:xfrm>
              <a:off x="2231436" y="1932095"/>
              <a:ext cx="837767" cy="2385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 dirty="0">
                  <a:effectLst/>
                  <a:ea typeface="Calibri"/>
                  <a:cs typeface="Times New Roman"/>
                </a:rPr>
                <a:t>Time</a:t>
              </a:r>
              <a:endParaRPr lang="en-GB" sz="1100" dirty="0">
                <a:effectLst/>
                <a:ea typeface="Calibri"/>
                <a:cs typeface="Times New Roman"/>
              </a:endParaRPr>
            </a:p>
          </p:txBody>
        </p:sp>
        <p:sp>
          <p:nvSpPr>
            <p:cNvPr id="35" name="Text Box 22"/>
            <p:cNvSpPr txBox="1"/>
            <p:nvPr/>
          </p:nvSpPr>
          <p:spPr>
            <a:xfrm>
              <a:off x="217008" y="374800"/>
              <a:ext cx="491385" cy="156624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 dirty="0">
                  <a:effectLst/>
                  <a:latin typeface="Times New Roman"/>
                  <a:ea typeface="Calibri"/>
                </a:rPr>
                <a:t>Intermittent Fault Amplitude</a:t>
              </a:r>
              <a:endParaRPr lang="en-GB" sz="1200" dirty="0">
                <a:effectLst/>
                <a:latin typeface="Times New Roman"/>
                <a:ea typeface="Times New Roman"/>
              </a:endParaRPr>
            </a:p>
          </p:txBody>
        </p:sp>
      </p:grpSp>
      <p:grpSp>
        <p:nvGrpSpPr>
          <p:cNvPr id="36" name="Canvas 1"/>
          <p:cNvGrpSpPr/>
          <p:nvPr/>
        </p:nvGrpSpPr>
        <p:grpSpPr>
          <a:xfrm>
            <a:off x="2546166" y="4533480"/>
            <a:ext cx="2199600" cy="1810800"/>
            <a:chOff x="0" y="0"/>
            <a:chExt cx="3069203" cy="2315845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3068955" cy="2315845"/>
            </a:xfrm>
            <a:prstGeom prst="rect">
              <a:avLst/>
            </a:prstGeom>
          </p:spPr>
        </p:sp>
        <p:cxnSp>
          <p:nvCxnSpPr>
            <p:cNvPr id="38" name="Straight Arrow Connector 37"/>
            <p:cNvCxnSpPr/>
            <p:nvPr/>
          </p:nvCxnSpPr>
          <p:spPr>
            <a:xfrm flipV="1">
              <a:off x="704510" y="313970"/>
              <a:ext cx="0" cy="15545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04510" y="1863918"/>
              <a:ext cx="2165911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94356" y="1208599"/>
              <a:ext cx="45719" cy="65312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ea typeface="Times New Roman"/>
                  <a:cs typeface="Times New Roman"/>
                </a:rPr>
                <a:t> </a:t>
              </a:r>
              <a:endParaRPr lang="en-GB" sz="1100">
                <a:effectLst/>
                <a:ea typeface="Calibri"/>
                <a:cs typeface="Times New Roman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66505" y="1002117"/>
              <a:ext cx="45719" cy="85995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24712" y="1105231"/>
              <a:ext cx="45719" cy="756843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205670" y="1105021"/>
              <a:ext cx="45719" cy="756346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95414" y="1483058"/>
              <a:ext cx="45085" cy="37592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5" name="Text Box 22"/>
            <p:cNvSpPr txBox="1"/>
            <p:nvPr/>
          </p:nvSpPr>
          <p:spPr>
            <a:xfrm>
              <a:off x="2173702" y="1932095"/>
              <a:ext cx="895501" cy="2385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 dirty="0">
                  <a:effectLst/>
                  <a:ea typeface="Calibri"/>
                  <a:cs typeface="Times New Roman"/>
                </a:rPr>
                <a:t>Time</a:t>
              </a:r>
              <a:endParaRPr lang="en-GB" sz="1100" dirty="0">
                <a:effectLst/>
                <a:ea typeface="Calibri"/>
                <a:cs typeface="Times New Roman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346172" y="1104845"/>
              <a:ext cx="45085" cy="75565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15819" y="1104669"/>
              <a:ext cx="44450" cy="75501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717547" y="1247791"/>
              <a:ext cx="45719" cy="611719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13384" y="1104493"/>
              <a:ext cx="44450" cy="755015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27984" y="1208369"/>
              <a:ext cx="45719" cy="65061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56495" y="1208173"/>
              <a:ext cx="45085" cy="65024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</p:grpSp>
      <p:grpSp>
        <p:nvGrpSpPr>
          <p:cNvPr id="53" name="Canvas 1"/>
          <p:cNvGrpSpPr/>
          <p:nvPr/>
        </p:nvGrpSpPr>
        <p:grpSpPr>
          <a:xfrm>
            <a:off x="4424877" y="4547351"/>
            <a:ext cx="2199601" cy="1810800"/>
            <a:chOff x="0" y="0"/>
            <a:chExt cx="3069205" cy="2315845"/>
          </a:xfrm>
        </p:grpSpPr>
        <p:sp>
          <p:nvSpPr>
            <p:cNvPr id="54" name="Rectangle 53"/>
            <p:cNvSpPr/>
            <p:nvPr/>
          </p:nvSpPr>
          <p:spPr>
            <a:xfrm>
              <a:off x="0" y="0"/>
              <a:ext cx="3068955" cy="2315845"/>
            </a:xfrm>
            <a:prstGeom prst="rect">
              <a:avLst/>
            </a:prstGeom>
          </p:spPr>
        </p:sp>
        <p:cxnSp>
          <p:nvCxnSpPr>
            <p:cNvPr id="55" name="Straight Arrow Connector 54"/>
            <p:cNvCxnSpPr/>
            <p:nvPr/>
          </p:nvCxnSpPr>
          <p:spPr>
            <a:xfrm flipV="1">
              <a:off x="704510" y="313970"/>
              <a:ext cx="0" cy="15545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04510" y="1863918"/>
              <a:ext cx="2165911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824646" y="731382"/>
              <a:ext cx="269666" cy="113020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40077" y="730687"/>
              <a:ext cx="310330" cy="112977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9" name="Text Box 22"/>
            <p:cNvSpPr txBox="1"/>
            <p:nvPr/>
          </p:nvSpPr>
          <p:spPr>
            <a:xfrm>
              <a:off x="2244614" y="1932095"/>
              <a:ext cx="824591" cy="24482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 dirty="0">
                  <a:effectLst/>
                  <a:ea typeface="Calibri"/>
                  <a:cs typeface="Times New Roman"/>
                </a:rPr>
                <a:t>Time</a:t>
              </a:r>
              <a:endParaRPr lang="en-GB" sz="1100" dirty="0">
                <a:effectLst/>
                <a:ea typeface="Calibri"/>
                <a:cs typeface="Times New Roman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614115" y="667656"/>
              <a:ext cx="299117" cy="119124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003648" y="762412"/>
              <a:ext cx="481929" cy="1087349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</p:grpSp>
      <p:grpSp>
        <p:nvGrpSpPr>
          <p:cNvPr id="63" name="Canvas 1"/>
          <p:cNvGrpSpPr/>
          <p:nvPr/>
        </p:nvGrpSpPr>
        <p:grpSpPr>
          <a:xfrm>
            <a:off x="6392830" y="4547351"/>
            <a:ext cx="2199601" cy="1810800"/>
            <a:chOff x="0" y="0"/>
            <a:chExt cx="3069205" cy="2315845"/>
          </a:xfrm>
        </p:grpSpPr>
        <p:sp>
          <p:nvSpPr>
            <p:cNvPr id="64" name="Rectangle 63"/>
            <p:cNvSpPr/>
            <p:nvPr/>
          </p:nvSpPr>
          <p:spPr>
            <a:xfrm>
              <a:off x="0" y="0"/>
              <a:ext cx="3068955" cy="2315845"/>
            </a:xfrm>
            <a:prstGeom prst="rect">
              <a:avLst/>
            </a:prstGeom>
          </p:spPr>
        </p:sp>
        <p:cxnSp>
          <p:nvCxnSpPr>
            <p:cNvPr id="65" name="Straight Arrow Connector 64"/>
            <p:cNvCxnSpPr/>
            <p:nvPr/>
          </p:nvCxnSpPr>
          <p:spPr>
            <a:xfrm flipV="1">
              <a:off x="704510" y="313970"/>
              <a:ext cx="0" cy="155458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704510" y="1863918"/>
              <a:ext cx="2165911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825307" y="524787"/>
              <a:ext cx="200370" cy="133616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8" name="Text Box 22"/>
            <p:cNvSpPr txBox="1"/>
            <p:nvPr/>
          </p:nvSpPr>
          <p:spPr>
            <a:xfrm>
              <a:off x="2294369" y="1932095"/>
              <a:ext cx="774836" cy="238539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900" b="1" dirty="0">
                  <a:effectLst/>
                  <a:ea typeface="Calibri"/>
                  <a:cs typeface="Times New Roman"/>
                </a:rPr>
                <a:t>Time</a:t>
              </a:r>
              <a:endParaRPr lang="en-GB" sz="1100" dirty="0">
                <a:effectLst/>
                <a:ea typeface="Calibri"/>
                <a:cs typeface="Times New Roman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 flipV="1">
              <a:off x="1375521" y="524687"/>
              <a:ext cx="0" cy="133604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1094232" y="604299"/>
              <a:ext cx="200660" cy="125601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GB" sz="1100" b="1">
                  <a:effectLst/>
                  <a:latin typeface="Times New Roman"/>
                  <a:ea typeface="Times New Roman"/>
                </a:rPr>
                <a:t> </a:t>
              </a:r>
              <a:endParaRPr lang="en-GB" sz="1200">
                <a:effectLst/>
                <a:latin typeface="Times New Roman"/>
                <a:ea typeface="Times New Roman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1375521" y="516081"/>
              <a:ext cx="1494786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Box 74"/>
                <p:cNvSpPr txBox="1"/>
                <p:nvPr/>
              </p:nvSpPr>
              <p:spPr>
                <a:xfrm>
                  <a:off x="1913232" y="234294"/>
                  <a:ext cx="1009612" cy="365843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100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𝑡</m:t>
                        </m:r>
                        <m:r>
                          <a:rPr lang="en-GB" sz="1100" i="1">
                            <a:effectLst/>
                            <a:latin typeface="Cambria Math"/>
                            <a:ea typeface="Calibri"/>
                            <a:cs typeface="Times New Roman"/>
                          </a:rPr>
                          <m:t>→∞</m:t>
                        </m:r>
                      </m:oMath>
                    </m:oMathPara>
                  </a14:m>
                  <a:endParaRPr lang="en-GB" sz="1100" dirty="0">
                    <a:effectLst/>
                    <a:ea typeface="Calibri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73" name="Text 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3232" y="234294"/>
                  <a:ext cx="1009612" cy="36584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5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2616" y="641027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81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03" y="485800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PCB Interconnect Fractures</a:t>
            </a:r>
            <a:endParaRPr lang="en-GB" sz="2800" dirty="0"/>
          </a:p>
        </p:txBody>
      </p:sp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>
            <a:normAutofit/>
          </a:bodyPr>
          <a:lstStyle/>
          <a:p>
            <a:pPr lvl="0"/>
            <a:r>
              <a:rPr lang="en-GB" sz="1800" dirty="0" smtClean="0"/>
              <a:t>Component PCB Interconnect failures have two main root causes</a:t>
            </a:r>
          </a:p>
          <a:p>
            <a:pPr lvl="1"/>
            <a:r>
              <a:rPr lang="en-GB" sz="1400" dirty="0" smtClean="0"/>
              <a:t>Rapid </a:t>
            </a:r>
            <a:r>
              <a:rPr lang="en-GB" sz="1400" dirty="0"/>
              <a:t>loading of the solder joint</a:t>
            </a:r>
          </a:p>
          <a:p>
            <a:pPr lvl="1"/>
            <a:r>
              <a:rPr lang="en-GB" sz="1400" dirty="0"/>
              <a:t>A significant tensile component to the loading</a:t>
            </a:r>
          </a:p>
          <a:p>
            <a:pPr marL="0" indent="0">
              <a:buNone/>
            </a:pPr>
            <a:endParaRPr lang="en-GB" sz="1800" dirty="0" smtClean="0"/>
          </a:p>
          <a:p>
            <a:r>
              <a:rPr lang="en-GB" sz="1800" dirty="0" smtClean="0"/>
              <a:t>Vibration will flex the components intermittently opening and closing the circuit</a:t>
            </a:r>
          </a:p>
          <a:p>
            <a:endParaRPr lang="en-GB" sz="1800" dirty="0"/>
          </a:p>
          <a:p>
            <a:r>
              <a:rPr lang="en-GB" sz="1800" dirty="0" smtClean="0"/>
              <a:t>The effects of the intermittent signal can cause further damage to connected components </a:t>
            </a:r>
            <a:endParaRPr lang="en-GB" sz="1800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088" y="1628800"/>
            <a:ext cx="3429000" cy="19456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1873" y="3861048"/>
            <a:ext cx="3313430" cy="2111375"/>
          </a:xfrm>
          <a:prstGeom prst="rect">
            <a:avLst/>
          </a:prstGeom>
        </p:spPr>
      </p:pic>
      <p:pic>
        <p:nvPicPr>
          <p:cNvPr id="8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907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Overview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Basics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Cost Impact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Environmental Causes of NFF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 smtClean="0"/>
              <a:t>Intermittent Faults 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b="1" dirty="0" smtClean="0"/>
              <a:t>Intermittent Fault Testing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5132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>
          <a:xfrm>
            <a:off x="457200" y="596900"/>
            <a:ext cx="8229600" cy="1143000"/>
          </a:xfrm>
        </p:spPr>
        <p:txBody>
          <a:bodyPr/>
          <a:lstStyle/>
          <a:p>
            <a:r>
              <a:rPr lang="en-GB" sz="2400" b="1" dirty="0" smtClean="0"/>
              <a:t>What is Meant by No Fault Found? </a:t>
            </a:r>
            <a:endParaRPr lang="en-US" sz="2400" b="1" dirty="0" smtClean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457200" y="1479550"/>
            <a:ext cx="8229600" cy="3605213"/>
          </a:xfrm>
        </p:spPr>
        <p:txBody>
          <a:bodyPr>
            <a:normAutofit fontScale="85000" lnSpcReduction="20000"/>
          </a:bodyPr>
          <a:lstStyle/>
          <a:p>
            <a:pPr marL="0" indent="0" eaLnBrk="1">
              <a:buFont typeface="Arial" pitchFamily="34" charset="0"/>
              <a:buNone/>
              <a:defRPr/>
            </a:pPr>
            <a:r>
              <a:rPr lang="en-GB" sz="1800" b="1" dirty="0" smtClean="0"/>
              <a:t>Firstly, we should consider the main scenarios resulting NFF: </a:t>
            </a:r>
          </a:p>
          <a:p>
            <a:pPr marL="514350" indent="-514350" eaLnBrk="1">
              <a:buFont typeface="+mj-lt"/>
              <a:buAutoNum type="arabicPeriod"/>
              <a:defRPr/>
            </a:pPr>
            <a:r>
              <a:rPr lang="en-GB" sz="1800" dirty="0" smtClean="0"/>
              <a:t>A simple reset clears the fault and the unit is certified as serviceable</a:t>
            </a:r>
          </a:p>
          <a:p>
            <a:pPr marL="0" indent="0" eaLnBrk="1">
              <a:buFont typeface="Arial" pitchFamily="34" charset="0"/>
              <a:buNone/>
              <a:defRPr/>
            </a:pPr>
            <a:endParaRPr lang="en-GB" sz="1100" dirty="0" smtClean="0"/>
          </a:p>
          <a:p>
            <a:pPr marL="514350" indent="-514350" eaLnBrk="1">
              <a:buFont typeface="+mj-lt"/>
              <a:buAutoNum type="arabicPeriod" startAt="2"/>
              <a:defRPr/>
            </a:pPr>
            <a:r>
              <a:rPr lang="en-GB" sz="1800" dirty="0"/>
              <a:t>N</a:t>
            </a:r>
            <a:r>
              <a:rPr lang="en-GB" sz="1800" dirty="0" smtClean="0"/>
              <a:t>o evidence of faults during functional testing so the unit can be certified as serviceable as there probably never was a fault.</a:t>
            </a:r>
          </a:p>
          <a:p>
            <a:pPr marL="514350" indent="-514350" eaLnBrk="1">
              <a:buFont typeface="+mj-lt"/>
              <a:buAutoNum type="arabicPeriod" startAt="2"/>
              <a:defRPr/>
            </a:pPr>
            <a:endParaRPr lang="en-GB" sz="1100" dirty="0" smtClean="0"/>
          </a:p>
          <a:p>
            <a:pPr marL="514350" indent="-514350" eaLnBrk="1">
              <a:buFont typeface="+mj-lt"/>
              <a:buAutoNum type="arabicPeriod" startAt="2"/>
              <a:defRPr/>
            </a:pPr>
            <a:r>
              <a:rPr lang="en-GB" sz="1800" dirty="0" smtClean="0"/>
              <a:t>Functional testing hints at a fault but is inconclusive. The system is then sent for further testing further down the maintenance chain</a:t>
            </a:r>
          </a:p>
          <a:p>
            <a:pPr marL="0" indent="0" eaLnBrk="1">
              <a:buNone/>
              <a:defRPr/>
            </a:pPr>
            <a:endParaRPr lang="en-GB" sz="1800" dirty="0" smtClean="0"/>
          </a:p>
          <a:p>
            <a:pPr marL="0" indent="0" eaLnBrk="1">
              <a:buFont typeface="Arial" pitchFamily="34" charset="0"/>
              <a:buNone/>
              <a:defRPr/>
            </a:pPr>
            <a:endParaRPr lang="en-GB" sz="1100" dirty="0" smtClean="0"/>
          </a:p>
          <a:p>
            <a:pPr marL="0" indent="0" eaLnBrk="1">
              <a:buFont typeface="Arial" pitchFamily="34" charset="0"/>
              <a:buNone/>
              <a:defRPr/>
            </a:pPr>
            <a:r>
              <a:rPr lang="en-GB" sz="1800" b="1" dirty="0" smtClean="0"/>
              <a:t>Consequences?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800" dirty="0" smtClean="0"/>
              <a:t>Reduced availability and/or safety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800" dirty="0" smtClean="0"/>
              <a:t>Pressure on spare parts and logistics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800" dirty="0" smtClean="0"/>
              <a:t>Wasteful maintenance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800" dirty="0" smtClean="0"/>
              <a:t>Increased costs through applying the “quick fix” rather than the “right fix”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GB" sz="1800" dirty="0" smtClean="0"/>
              <a:t>The original fault will almost certainly return! – </a:t>
            </a:r>
            <a:r>
              <a:rPr lang="en-GB" sz="1800" b="1" dirty="0" smtClean="0"/>
              <a:t>Repeat Arising</a:t>
            </a:r>
          </a:p>
          <a:p>
            <a:pPr marL="0" indent="0" eaLnBrk="1" hangingPunct="1">
              <a:buFont typeface="Arial" pitchFamily="34" charset="0"/>
              <a:buNone/>
              <a:defRPr/>
            </a:pPr>
            <a:endParaRPr lang="en-US" dirty="0" smtClean="0"/>
          </a:p>
        </p:txBody>
      </p:sp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47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8229600" cy="31597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Intermittent Fault Detection</a:t>
            </a:r>
            <a:endParaRPr lang="en-GB" sz="2800" b="1" dirty="0"/>
          </a:p>
        </p:txBody>
      </p:sp>
      <p:pic>
        <p:nvPicPr>
          <p:cNvPr id="6" name="Picture 3" descr="EPSRC_Final_Logo_Main_Colour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758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-180528" y="22714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2700" b="1" dirty="0" smtClean="0"/>
              <a:t>Intermittent Fault Detection - Scanning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7554987" cy="2671990"/>
          </a:xfrm>
        </p:spPr>
      </p:pic>
      <p:pic>
        <p:nvPicPr>
          <p:cNvPr id="10" name="Picture 3" descr="EPSRC_Final_Logo_Main_Colour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893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22714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Intermittent Fault Detection - Testing</a:t>
            </a:r>
            <a:endParaRPr lang="en-GB" sz="2800" b="1" dirty="0"/>
          </a:p>
        </p:txBody>
      </p:sp>
      <p:pic>
        <p:nvPicPr>
          <p:cNvPr id="4" name="Picture 6" descr="portable_ifd_ncompass_40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73016"/>
            <a:ext cx="4032448" cy="247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3" y="1772816"/>
            <a:ext cx="2000463" cy="197626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34419" y="2060848"/>
            <a:ext cx="39604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0400" b="1" dirty="0" smtClean="0"/>
              <a:t>Testing all test points simultaneously</a:t>
            </a:r>
          </a:p>
          <a:p>
            <a:pPr algn="l"/>
            <a:endParaRPr lang="en-GB" sz="2700" b="1" dirty="0"/>
          </a:p>
          <a:p>
            <a:pPr algn="l"/>
            <a:endParaRPr lang="en-GB" sz="2700" b="1" dirty="0" smtClean="0"/>
          </a:p>
          <a:p>
            <a:pPr algn="l"/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8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55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22714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Example – Tornado Cross Clutch Drive</a:t>
            </a:r>
            <a:endParaRPr lang="en-GB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3391374" cy="254353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7504" y="5658966"/>
            <a:ext cx="2952328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 smtClean="0"/>
              <a:t>Copyright – Copernicus Technology Ltd</a:t>
            </a:r>
          </a:p>
          <a:p>
            <a:pPr algn="l"/>
            <a:r>
              <a:rPr lang="en-GB" b="1" dirty="0" smtClean="0">
                <a:hlinkClick r:id="rId4"/>
              </a:rPr>
              <a:t>http://www.copernicustechnology.com/index.php/success-stories/tornado-testing</a:t>
            </a:r>
            <a:r>
              <a:rPr lang="en-GB" b="1" dirty="0" smtClean="0"/>
              <a:t> 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634" y="4489995"/>
            <a:ext cx="1752845" cy="16956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9175" y="1700808"/>
            <a:ext cx="46440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5-year Intermittent Fault</a:t>
            </a:r>
          </a:p>
          <a:p>
            <a:endParaRPr lang="en-GB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 smtClean="0"/>
              <a:t>500 </a:t>
            </a:r>
            <a:r>
              <a:rPr lang="en-GB" sz="1600" dirty="0"/>
              <a:t>maintenance hours </a:t>
            </a:r>
            <a:r>
              <a:rPr lang="en-GB" sz="1600" dirty="0" smtClean="0"/>
              <a:t>incurred</a:t>
            </a:r>
          </a:p>
          <a:p>
            <a:endParaRPr lang="en-GB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 smtClean="0"/>
              <a:t>30 </a:t>
            </a:r>
            <a:r>
              <a:rPr lang="en-GB" sz="1600" dirty="0"/>
              <a:t>components changed on </a:t>
            </a:r>
            <a:r>
              <a:rPr lang="en-GB" sz="1600" dirty="0" smtClean="0"/>
              <a:t>spec</a:t>
            </a:r>
          </a:p>
          <a:p>
            <a:endParaRPr lang="en-GB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 smtClean="0"/>
              <a:t>CTL </a:t>
            </a:r>
            <a:r>
              <a:rPr lang="en-GB" sz="1600" dirty="0"/>
              <a:t>fault history review ruled out </a:t>
            </a:r>
            <a:r>
              <a:rPr lang="en-GB" sz="1600" dirty="0" smtClean="0"/>
              <a:t>LRUs</a:t>
            </a:r>
          </a:p>
          <a:p>
            <a:endParaRPr lang="en-GB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 smtClean="0"/>
              <a:t>3 </a:t>
            </a:r>
            <a:r>
              <a:rPr lang="en-GB" sz="1600" dirty="0"/>
              <a:t>days </a:t>
            </a:r>
            <a:r>
              <a:rPr lang="en-GB" sz="1600" dirty="0" err="1"/>
              <a:t>Ncompass</a:t>
            </a:r>
            <a:r>
              <a:rPr lang="en-GB" sz="1600" dirty="0"/>
              <a:t>™ testing ruled out </a:t>
            </a:r>
            <a:r>
              <a:rPr lang="en-GB" sz="1600" dirty="0" smtClean="0"/>
              <a:t>EWIS</a:t>
            </a:r>
          </a:p>
          <a:p>
            <a:endParaRPr lang="en-GB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1600" dirty="0" smtClean="0"/>
              <a:t>Led </a:t>
            </a:r>
            <a:r>
              <a:rPr lang="en-GB" sz="1600" dirty="0"/>
              <a:t>directly to root-cause </a:t>
            </a:r>
            <a:r>
              <a:rPr lang="en-GB" sz="1600" dirty="0" smtClean="0"/>
              <a:t>identification:</a:t>
            </a:r>
          </a:p>
          <a:p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67944" y="5229200"/>
            <a:ext cx="3672408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600" b="1" dirty="0" err="1" smtClean="0"/>
              <a:t>Ncompass</a:t>
            </a:r>
            <a:r>
              <a:rPr lang="en-GB" sz="1600" b="1" dirty="0" smtClean="0"/>
              <a:t>™ testing of CB immediately confirmed intermittency</a:t>
            </a:r>
            <a:endParaRPr lang="en-GB" sz="1600" b="1" dirty="0"/>
          </a:p>
        </p:txBody>
      </p:sp>
      <p:pic>
        <p:nvPicPr>
          <p:cNvPr id="9" name="Picture 3" descr="EPSRC_Final_Logo_Main_Colours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75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45241" y="-29384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Thermography Inspections</a:t>
            </a:r>
            <a:endParaRPr lang="en-GB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256" y="1628800"/>
            <a:ext cx="2520280" cy="24377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365104"/>
            <a:ext cx="2448272" cy="1836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3990" y="1829955"/>
            <a:ext cx="4779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Faulty </a:t>
            </a:r>
            <a:r>
              <a:rPr lang="en-GB" dirty="0"/>
              <a:t>connections and components in an energised circuit operating will begin to heat up before they </a:t>
            </a:r>
            <a:r>
              <a:rPr lang="en-GB" dirty="0" smtClean="0"/>
              <a:t>fail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Components</a:t>
            </a:r>
            <a:r>
              <a:rPr lang="en-GB" dirty="0"/>
              <a:t>, such as resistors and capacitors the build-up of heat will be entirely normal, but for many components the build-up of heat – or even lack of heat will indicate a problem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83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45241" y="-29384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404664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X-Ray Inspections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2548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X-ray inspections can highlight shorts or coupling faults buried within the layers of multiplayer printed circuit boards </a:t>
            </a:r>
            <a:r>
              <a:rPr lang="en-GB" sz="1800" dirty="0" smtClean="0"/>
              <a:t>non-invasively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 smtClean="0"/>
              <a:t>Structural integrity assessed  </a:t>
            </a:r>
            <a:r>
              <a:rPr lang="en-GB" sz="1800" dirty="0"/>
              <a:t>through 3D image </a:t>
            </a:r>
            <a:r>
              <a:rPr lang="en-GB" sz="1800" dirty="0" smtClean="0"/>
              <a:t>reconstruction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 smtClean="0"/>
              <a:t>S</a:t>
            </a:r>
            <a:r>
              <a:rPr lang="x-none" sz="1800" smtClean="0"/>
              <a:t>ophisticated </a:t>
            </a:r>
            <a:r>
              <a:rPr lang="x-none" sz="1800"/>
              <a:t>features concerning the solder volume, fillet, voids and solder thickness can reliably be determined only by X-ray transmission. 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221088"/>
            <a:ext cx="6408712" cy="1872209"/>
          </a:xfrm>
          <a:prstGeom prst="rect">
            <a:avLst/>
          </a:prstGeom>
        </p:spPr>
      </p:pic>
      <p:pic>
        <p:nvPicPr>
          <p:cNvPr id="6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09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45241" y="-29384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err="1" smtClean="0"/>
              <a:t>Reflectometry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19256" cy="2116832"/>
          </a:xfrm>
        </p:spPr>
        <p:txBody>
          <a:bodyPr>
            <a:noAutofit/>
          </a:bodyPr>
          <a:lstStyle/>
          <a:p>
            <a:r>
              <a:rPr lang="en-GB" sz="1800" dirty="0"/>
              <a:t>The use of </a:t>
            </a:r>
            <a:r>
              <a:rPr lang="en-GB" sz="1800" dirty="0" err="1"/>
              <a:t>reflectometry</a:t>
            </a:r>
            <a:r>
              <a:rPr lang="en-GB" sz="1800" dirty="0"/>
              <a:t> is commonly used to determine the integrity of cables and wiring with effective localisation of intermittent faults such as open or short circuits</a:t>
            </a:r>
            <a:r>
              <a:rPr lang="en-GB" sz="1800" dirty="0" smtClean="0"/>
              <a:t>.</a:t>
            </a:r>
          </a:p>
          <a:p>
            <a:pPr marL="0" indent="0">
              <a:buNone/>
            </a:pPr>
            <a:endParaRPr lang="en-GB" sz="1100" dirty="0" smtClean="0"/>
          </a:p>
          <a:p>
            <a:r>
              <a:rPr lang="en-GB" sz="1800" dirty="0"/>
              <a:t>These methods send a high frequency signal down the line, which reflects back at impedance </a:t>
            </a:r>
            <a:r>
              <a:rPr lang="en-GB" sz="1800" dirty="0" smtClean="0"/>
              <a:t>discontinuities</a:t>
            </a:r>
          </a:p>
          <a:p>
            <a:pPr marL="0" indent="0">
              <a:buNone/>
            </a:pPr>
            <a:endParaRPr lang="en-GB" sz="1100" dirty="0" smtClean="0"/>
          </a:p>
          <a:p>
            <a:r>
              <a:rPr lang="en-GB" sz="1800" dirty="0" smtClean="0"/>
              <a:t>The </a:t>
            </a:r>
            <a:r>
              <a:rPr lang="en-GB" sz="1800" dirty="0"/>
              <a:t>location of the fault is determined by the phase shift between the incident and reflected signals.</a:t>
            </a:r>
            <a:endParaRPr lang="en-GB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32" y="3693071"/>
            <a:ext cx="4118263" cy="2504237"/>
          </a:xfrm>
          <a:prstGeom prst="rect">
            <a:avLst/>
          </a:prstGeom>
        </p:spPr>
      </p:pic>
      <p:pic>
        <p:nvPicPr>
          <p:cNvPr id="7" name="Picture 3" descr="EPSRC_Final_Logo_Main_Colour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90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/>
              <a:t>Summary</a:t>
            </a:r>
            <a:endParaRPr lang="en-GB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System </a:t>
            </a:r>
            <a:r>
              <a:rPr lang="en-GB" sz="2400" dirty="0"/>
              <a:t>Integrity Factors (Design/Use/Environment) are directly </a:t>
            </a:r>
            <a:r>
              <a:rPr lang="en-GB" sz="2400" dirty="0" smtClean="0"/>
              <a:t>drivers towards No </a:t>
            </a:r>
            <a:r>
              <a:rPr lang="en-GB" sz="2400" dirty="0"/>
              <a:t>Fault Found (NFF</a:t>
            </a:r>
            <a:r>
              <a:rPr lang="en-GB" sz="2400" dirty="0" smtClean="0"/>
              <a:t>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 smtClean="0"/>
              <a:t>Component degradation </a:t>
            </a:r>
            <a:r>
              <a:rPr lang="en-GB" sz="2400" dirty="0"/>
              <a:t>causes </a:t>
            </a:r>
            <a:r>
              <a:rPr lang="en-GB" sz="2400" dirty="0" smtClean="0"/>
              <a:t>intermittency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Intermittency is </a:t>
            </a:r>
            <a:r>
              <a:rPr lang="en-GB" sz="2400" dirty="0" smtClean="0"/>
              <a:t>a major cause of NFF events</a:t>
            </a:r>
          </a:p>
          <a:p>
            <a:pPr marL="0" indent="0">
              <a:buNone/>
            </a:pPr>
            <a:endParaRPr lang="en-GB" sz="2400" dirty="0" smtClean="0"/>
          </a:p>
          <a:p>
            <a:r>
              <a:rPr lang="en-GB" sz="2400" dirty="0"/>
              <a:t>Targeted use of Intermittent Fault Detection testing to rapidly </a:t>
            </a:r>
            <a:r>
              <a:rPr lang="en-GB" sz="2400" dirty="0" smtClean="0"/>
              <a:t>find fault </a:t>
            </a:r>
            <a:r>
              <a:rPr lang="en-GB" sz="2400" dirty="0"/>
              <a:t>root causes in wiring, </a:t>
            </a:r>
            <a:r>
              <a:rPr lang="en-GB" sz="2400" dirty="0" smtClean="0"/>
              <a:t>LRUs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259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197" y="836712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Reducing NFF through System Design</a:t>
            </a:r>
            <a:br>
              <a:rPr lang="en-GB" sz="2800" b="1" dirty="0" smtClean="0"/>
            </a:br>
            <a:endParaRPr lang="en-GB" sz="2800" b="1" dirty="0"/>
          </a:p>
        </p:txBody>
      </p:sp>
      <p:pic>
        <p:nvPicPr>
          <p:cNvPr id="4" name="Picture 3" descr="EPSRC_Final_Logo_Main_Colours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1355" y="610137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912237" cy="4330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4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&lt;Cold Weather deploys masks&gt;</a:t>
            </a:r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4925" y="26988"/>
            <a:ext cx="9109075" cy="6831012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/>
              <a:t>More Examples . . 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590800" y="2590800"/>
            <a:ext cx="4191000" cy="1447800"/>
          </a:xfrm>
          <a:prstGeom prst="rect">
            <a:avLst/>
          </a:prstGeom>
          <a:solidFill>
            <a:srgbClr val="4F81BD"/>
          </a:solidFill>
          <a:ln w="28575">
            <a:solidFill>
              <a:srgbClr val="0070C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CA" sz="2800" dirty="0" smtClean="0">
                <a:solidFill>
                  <a:schemeClr val="bg1"/>
                </a:solidFill>
              </a:rPr>
              <a:t>Sensitive to Extreme Cold Only When Installed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0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77272"/>
            <a:ext cx="8229600" cy="248891"/>
          </a:xfrm>
        </p:spPr>
        <p:txBody>
          <a:bodyPr>
            <a:normAutofit fontScale="32500" lnSpcReduction="20000"/>
          </a:bodyPr>
          <a:lstStyle/>
          <a:p>
            <a:endParaRPr lang="en-GB" dirty="0"/>
          </a:p>
        </p:txBody>
      </p:sp>
      <p:pic>
        <p:nvPicPr>
          <p:cNvPr id="18" name="Picture 5" descr="presentation_background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5763468" cy="5067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 descr="EPSRC_Final_Logo_Main_Colours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87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0175" y="792163"/>
            <a:ext cx="8753475" cy="5648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900" b="1" dirty="0"/>
              <a:t>Root Cause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sz="1900" dirty="0"/>
              <a:t>Actual fault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sz="1900" dirty="0"/>
              <a:t>False Alarm</a:t>
            </a:r>
          </a:p>
          <a:p>
            <a:pPr lvl="1">
              <a:defRPr/>
            </a:pPr>
            <a:endParaRPr lang="en-GB" sz="1900" dirty="0"/>
          </a:p>
          <a:p>
            <a:pPr>
              <a:defRPr/>
            </a:pPr>
            <a:r>
              <a:rPr lang="en-GB" sz="1900" b="1" dirty="0"/>
              <a:t>NFF Drivers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sz="1900" dirty="0"/>
              <a:t>Test equipment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sz="1900" dirty="0"/>
              <a:t>BIT/BITE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sz="1900" dirty="0" smtClean="0"/>
              <a:t>Intermittency</a:t>
            </a:r>
            <a:endParaRPr lang="en-GB" sz="1900" dirty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sz="1900" dirty="0"/>
              <a:t>Inadequate troubleshooting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sz="1900" dirty="0"/>
              <a:t>Operational pressure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sz="1900" dirty="0"/>
              <a:t>Availability requirements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sz="1900" dirty="0"/>
              <a:t>Culture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endParaRPr lang="en-GB" sz="1900" b="1" dirty="0"/>
          </a:p>
          <a:p>
            <a:pPr>
              <a:defRPr/>
            </a:pPr>
            <a:r>
              <a:rPr lang="en-GB" sz="1900" b="1" dirty="0"/>
              <a:t>No Fault Found </a:t>
            </a:r>
            <a:r>
              <a:rPr lang="en-GB" sz="1900" dirty="0"/>
              <a:t>-  NFF is not a single event but a series of events and mix of influencing factors which result in a failure to diagnose the problem</a:t>
            </a:r>
          </a:p>
          <a:p>
            <a:pPr>
              <a:defRPr/>
            </a:pPr>
            <a:endParaRPr lang="en-GB" sz="1900" b="1" dirty="0"/>
          </a:p>
          <a:p>
            <a:pPr>
              <a:defRPr/>
            </a:pPr>
            <a:r>
              <a:rPr lang="en-GB" sz="1900" b="1" dirty="0"/>
              <a:t>The problem </a:t>
            </a:r>
            <a:r>
              <a:rPr lang="en-GB" sz="1900" dirty="0"/>
              <a:t>– something has occurred which has called for action, be that a fault, a false alarm or a misdiagnosis the root cause for the removal has to be identified to avoid NFF!</a:t>
            </a:r>
          </a:p>
        </p:txBody>
      </p:sp>
      <p:pic>
        <p:nvPicPr>
          <p:cNvPr id="9220" name="Picture 2" descr="proc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0" y="708025"/>
            <a:ext cx="56642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49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844550" y="496888"/>
            <a:ext cx="8229600" cy="1143000"/>
          </a:xfrm>
        </p:spPr>
        <p:txBody>
          <a:bodyPr/>
          <a:lstStyle/>
          <a:p>
            <a:pPr eaLnBrk="1" hangingPunct="1"/>
            <a:r>
              <a:rPr lang="en-GB" sz="2400" b="1" dirty="0" smtClean="0"/>
              <a:t>Example Highlighting Diagnostic Failure Leading to repeat </a:t>
            </a:r>
            <a:r>
              <a:rPr lang="en-GB" sz="2400" b="1" dirty="0" err="1" smtClean="0"/>
              <a:t>Arisings</a:t>
            </a:r>
            <a:endParaRPr lang="en-GB" sz="2400" b="1" dirty="0" smtClean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1538288"/>
          <a:ext cx="8229599" cy="4868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424"/>
                <a:gridCol w="648072"/>
                <a:gridCol w="720080"/>
                <a:gridCol w="648072"/>
                <a:gridCol w="504056"/>
                <a:gridCol w="2088232"/>
                <a:gridCol w="2890663"/>
              </a:tblGrid>
              <a:tr h="420735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Date</a:t>
                      </a:r>
                      <a:endParaRPr lang="en-GB" sz="16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Fleet</a:t>
                      </a:r>
                      <a:endParaRPr lang="en-GB" sz="16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A/C</a:t>
                      </a:r>
                      <a:endParaRPr lang="en-GB" sz="16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Base</a:t>
                      </a:r>
                      <a:endParaRPr lang="en-GB" sz="16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ATA</a:t>
                      </a:r>
                      <a:endParaRPr lang="en-GB" sz="16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Fault</a:t>
                      </a:r>
                      <a:endParaRPr lang="en-GB" sz="16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Action</a:t>
                      </a:r>
                      <a:endParaRPr lang="en-GB" sz="1600" dirty="0"/>
                    </a:p>
                  </a:txBody>
                  <a:tcPr marT="45722" marB="45722"/>
                </a:tc>
              </a:tr>
              <a:tr h="1005879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2/1/12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Q400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G-ECOA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BHX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31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Aborted </a:t>
                      </a:r>
                      <a:r>
                        <a:rPr lang="en-GB" sz="1200" dirty="0" err="1" smtClean="0"/>
                        <a:t>takeoff</a:t>
                      </a:r>
                      <a:r>
                        <a:rPr lang="en-GB" sz="1200" dirty="0" smtClean="0"/>
                        <a:t> due to “take off </a:t>
                      </a:r>
                      <a:r>
                        <a:rPr lang="en-GB" sz="1200" dirty="0" err="1" smtClean="0"/>
                        <a:t>config</a:t>
                      </a:r>
                      <a:r>
                        <a:rPr lang="en-GB" sz="1200" baseline="0" dirty="0" smtClean="0"/>
                        <a:t> warning” – note all levers/switches in the correct position, System test 4 times and failed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A/c ground run &amp;</a:t>
                      </a:r>
                      <a:r>
                        <a:rPr lang="en-GB" sz="1200" baseline="0" dirty="0" smtClean="0"/>
                        <a:t> put into T/off </a:t>
                      </a:r>
                      <a:r>
                        <a:rPr lang="en-GB" sz="1200" baseline="0" dirty="0" err="1" smtClean="0"/>
                        <a:t>config</a:t>
                      </a:r>
                      <a:r>
                        <a:rPr lang="en-GB" sz="1200" baseline="0" dirty="0" smtClean="0"/>
                        <a:t>, no warnings apparent, test carried out 3 times, </a:t>
                      </a:r>
                      <a:r>
                        <a:rPr lang="en-GB" sz="1200" b="1" baseline="0" dirty="0" smtClean="0"/>
                        <a:t>system found serviceable</a:t>
                      </a:r>
                      <a:r>
                        <a:rPr lang="en-GB" sz="1200" baseline="0" dirty="0" smtClean="0"/>
                        <a:t>.</a:t>
                      </a:r>
                      <a:endParaRPr lang="en-GB" sz="1200" dirty="0"/>
                    </a:p>
                  </a:txBody>
                  <a:tcPr marT="45722" marB="45722"/>
                </a:tc>
              </a:tr>
              <a:tr h="877729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17/1/12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Q400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G-ECOA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MAN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31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T/O</a:t>
                      </a:r>
                      <a:r>
                        <a:rPr lang="en-GB" sz="1200" baseline="0" dirty="0" smtClean="0"/>
                        <a:t> </a:t>
                      </a:r>
                      <a:r>
                        <a:rPr lang="en-GB" sz="1200" baseline="0" dirty="0" err="1" smtClean="0"/>
                        <a:t>config</a:t>
                      </a:r>
                      <a:r>
                        <a:rPr lang="en-GB" sz="1200" baseline="0" dirty="0" smtClean="0"/>
                        <a:t> warning, all relevant things checked as in correct positions, </a:t>
                      </a:r>
                      <a:r>
                        <a:rPr lang="en-GB" sz="1200" baseline="0" dirty="0" err="1" smtClean="0"/>
                        <a:t>poss</a:t>
                      </a:r>
                      <a:r>
                        <a:rPr lang="en-GB" sz="1200" baseline="0" dirty="0" smtClean="0"/>
                        <a:t> failure in parking brake switch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Park</a:t>
                      </a:r>
                      <a:r>
                        <a:rPr lang="en-GB" sz="1200" baseline="0" dirty="0" smtClean="0"/>
                        <a:t> brake control cable rigged </a:t>
                      </a:r>
                      <a:r>
                        <a:rPr lang="en-GB" sz="1200" baseline="0" dirty="0" err="1" smtClean="0"/>
                        <a:t>iaw</a:t>
                      </a:r>
                      <a:r>
                        <a:rPr lang="en-GB" sz="1200" baseline="0" dirty="0" smtClean="0"/>
                        <a:t> </a:t>
                      </a:r>
                      <a:r>
                        <a:rPr lang="en-GB" sz="1200" baseline="0" dirty="0" err="1" smtClean="0"/>
                        <a:t>amm</a:t>
                      </a:r>
                      <a:r>
                        <a:rPr lang="en-GB" sz="1200" baseline="0" dirty="0" smtClean="0"/>
                        <a:t> 32-44-26-830-803.  Functional test of T/O warning system c/out  </a:t>
                      </a:r>
                      <a:r>
                        <a:rPr lang="en-GB" sz="1200" dirty="0" err="1" smtClean="0"/>
                        <a:t>iaw</a:t>
                      </a:r>
                      <a:r>
                        <a:rPr lang="en-GB" sz="1200" dirty="0" smtClean="0"/>
                        <a:t> </a:t>
                      </a:r>
                      <a:r>
                        <a:rPr lang="en-GB" sz="1200" dirty="0" err="1" smtClean="0"/>
                        <a:t>amm</a:t>
                      </a:r>
                      <a:r>
                        <a:rPr lang="en-GB" sz="1200" dirty="0" smtClean="0"/>
                        <a:t> 31.51-00-720-801</a:t>
                      </a:r>
                      <a:r>
                        <a:rPr lang="en-GB" sz="1200" baseline="0" dirty="0" smtClean="0"/>
                        <a:t> </a:t>
                      </a:r>
                      <a:r>
                        <a:rPr lang="en-GB" sz="1200" b="1" baseline="0" dirty="0" smtClean="0"/>
                        <a:t>‘satisfactory’</a:t>
                      </a:r>
                      <a:endParaRPr lang="en-GB" sz="1200" b="1" dirty="0"/>
                    </a:p>
                  </a:txBody>
                  <a:tcPr marT="45722" marB="45722"/>
                </a:tc>
              </a:tr>
              <a:tr h="672695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24/4/12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Q400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G-ECOA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AMS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31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T/O warning horn as power levers advanced</a:t>
                      </a:r>
                      <a:r>
                        <a:rPr lang="en-GB" sz="1200" baseline="0" dirty="0" smtClean="0"/>
                        <a:t> to t/o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/>
                        <a:t>Functional check of take off </a:t>
                      </a:r>
                      <a:r>
                        <a:rPr lang="en-GB" sz="1200" dirty="0" err="1" smtClean="0"/>
                        <a:t>config</a:t>
                      </a:r>
                      <a:r>
                        <a:rPr lang="en-GB" sz="1200" dirty="0" smtClean="0"/>
                        <a:t> warning system, carried out </a:t>
                      </a:r>
                      <a:r>
                        <a:rPr lang="en-GB" sz="1200" dirty="0" err="1" smtClean="0"/>
                        <a:t>iaw</a:t>
                      </a:r>
                      <a:r>
                        <a:rPr lang="en-GB" sz="1200" dirty="0" smtClean="0"/>
                        <a:t> </a:t>
                      </a:r>
                      <a:r>
                        <a:rPr lang="en-GB" sz="1200" dirty="0" err="1" smtClean="0"/>
                        <a:t>amm</a:t>
                      </a:r>
                      <a:r>
                        <a:rPr lang="en-GB" sz="1200" dirty="0" smtClean="0"/>
                        <a:t> 31.51-00-720-801. </a:t>
                      </a:r>
                      <a:r>
                        <a:rPr lang="en-GB" sz="1200" b="1" baseline="0" dirty="0" smtClean="0"/>
                        <a:t>All indications normal</a:t>
                      </a:r>
                      <a:endParaRPr lang="en-GB" sz="1200" b="1" dirty="0" smtClean="0"/>
                    </a:p>
                  </a:txBody>
                  <a:tcPr marT="45722" marB="45722"/>
                </a:tc>
              </a:tr>
              <a:tr h="64809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20/5/12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Q400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G-ECOA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JER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31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After</a:t>
                      </a:r>
                      <a:r>
                        <a:rPr lang="en-GB" sz="1200" baseline="0" dirty="0" smtClean="0"/>
                        <a:t> pushback t/o </a:t>
                      </a:r>
                      <a:r>
                        <a:rPr lang="en-GB" sz="1200" baseline="0" dirty="0" err="1" smtClean="0"/>
                        <a:t>config</a:t>
                      </a:r>
                      <a:r>
                        <a:rPr lang="en-GB" sz="1200" baseline="0" dirty="0" smtClean="0"/>
                        <a:t> test failed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Full take</a:t>
                      </a:r>
                      <a:r>
                        <a:rPr lang="en-GB" sz="1200" baseline="0" dirty="0" smtClean="0"/>
                        <a:t> off warning system functional check c/out </a:t>
                      </a:r>
                      <a:r>
                        <a:rPr lang="en-GB" sz="1200" baseline="0" dirty="0" err="1" smtClean="0"/>
                        <a:t>iaw</a:t>
                      </a:r>
                      <a:r>
                        <a:rPr lang="en-GB" sz="1200" baseline="0" dirty="0" smtClean="0"/>
                        <a:t> </a:t>
                      </a:r>
                      <a:r>
                        <a:rPr lang="en-GB" sz="1200" baseline="0" dirty="0" err="1" smtClean="0"/>
                        <a:t>amm</a:t>
                      </a:r>
                      <a:r>
                        <a:rPr lang="en-GB" sz="1200" baseline="0" dirty="0" smtClean="0"/>
                        <a:t> 31-52-00-720-801.  </a:t>
                      </a:r>
                      <a:r>
                        <a:rPr lang="en-GB" sz="1200" b="1" baseline="0" dirty="0" smtClean="0"/>
                        <a:t>All functions and warning normal</a:t>
                      </a:r>
                      <a:endParaRPr lang="en-GB" sz="1200" b="1" dirty="0"/>
                    </a:p>
                  </a:txBody>
                  <a:tcPr marT="45722" marB="45722"/>
                </a:tc>
              </a:tr>
              <a:tr h="82299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29/5/12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Q400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G-ECOA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MAN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31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Spurious take off </a:t>
                      </a:r>
                      <a:r>
                        <a:rPr lang="en-GB" sz="1200" dirty="0" err="1" smtClean="0"/>
                        <a:t>config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CDS, interrogated no codes for any IOP/IOM failure.</a:t>
                      </a:r>
                      <a:r>
                        <a:rPr lang="en-GB" sz="1200" baseline="0" dirty="0" smtClean="0"/>
                        <a:t>  PESU interrogated, nose WOW </a:t>
                      </a:r>
                      <a:r>
                        <a:rPr lang="en-GB" sz="1200" b="1" baseline="0" dirty="0" smtClean="0"/>
                        <a:t>satisfactory with no faults </a:t>
                      </a:r>
                      <a:r>
                        <a:rPr lang="en-GB" sz="1200" baseline="0" dirty="0" smtClean="0"/>
                        <a:t>………… replacement of park brake module ……….</a:t>
                      </a:r>
                      <a:endParaRPr lang="en-GB" sz="1200" dirty="0"/>
                    </a:p>
                  </a:txBody>
                  <a:tcPr marT="45722" marB="45722"/>
                </a:tc>
              </a:tr>
              <a:tr h="420735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17/6/12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Q400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G-ECOA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MAN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31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RTS Take off </a:t>
                      </a:r>
                      <a:r>
                        <a:rPr lang="en-GB" sz="1200" dirty="0" err="1" smtClean="0"/>
                        <a:t>config</a:t>
                      </a:r>
                      <a:r>
                        <a:rPr lang="en-GB" sz="1200" dirty="0" smtClean="0"/>
                        <a:t> warning</a:t>
                      </a:r>
                      <a:endParaRPr lang="en-GB" sz="1200" dirty="0"/>
                    </a:p>
                  </a:txBody>
                  <a:tcPr marT="45722" marB="45722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Both IOMs replaced</a:t>
                      </a:r>
                      <a:endParaRPr lang="en-GB" sz="1200" dirty="0"/>
                    </a:p>
                  </a:txBody>
                  <a:tcPr marT="45722" marB="4572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3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>
          <a:xfrm>
            <a:off x="844550" y="552450"/>
            <a:ext cx="8229600" cy="1143000"/>
          </a:xfrm>
        </p:spPr>
        <p:txBody>
          <a:bodyPr/>
          <a:lstStyle/>
          <a:p>
            <a:pPr eaLnBrk="1" hangingPunct="1"/>
            <a:r>
              <a:rPr lang="en-GB" sz="2400" b="1" dirty="0" smtClean="0"/>
              <a:t>Why do </a:t>
            </a:r>
            <a:r>
              <a:rPr lang="en-GB" sz="2400" b="1" dirty="0"/>
              <a:t>R</a:t>
            </a:r>
            <a:r>
              <a:rPr lang="en-GB" sz="2400" b="1" dirty="0" smtClean="0"/>
              <a:t>epeat </a:t>
            </a:r>
            <a:r>
              <a:rPr lang="en-GB" sz="2400" b="1" dirty="0"/>
              <a:t>A</a:t>
            </a:r>
            <a:r>
              <a:rPr lang="en-GB" sz="2400" b="1" dirty="0" smtClean="0"/>
              <a:t>rising's Occur?</a:t>
            </a:r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GB" sz="1800" dirty="0" smtClean="0"/>
              <a:t>The same functional tests/procedures carried out time and time again with same NFF result</a:t>
            </a:r>
          </a:p>
          <a:p>
            <a:pPr eaLnBrk="1" hangingPunct="1"/>
            <a:endParaRPr lang="en-GB" sz="1800" dirty="0" smtClean="0"/>
          </a:p>
          <a:p>
            <a:pPr eaLnBrk="1" hangingPunct="1"/>
            <a:r>
              <a:rPr lang="en-GB" sz="1800" dirty="0" smtClean="0"/>
              <a:t>Maintenance engineers do not have access to other bases maintenance records?</a:t>
            </a:r>
          </a:p>
          <a:p>
            <a:pPr eaLnBrk="1" hangingPunct="1"/>
            <a:endParaRPr lang="en-GB" sz="1800" dirty="0" smtClean="0"/>
          </a:p>
          <a:p>
            <a:pPr eaLnBrk="1" hangingPunct="1"/>
            <a:r>
              <a:rPr lang="en-GB" sz="1800" dirty="0" smtClean="0"/>
              <a:t>Do maintenance engineers have the time to look through the records?</a:t>
            </a:r>
          </a:p>
          <a:p>
            <a:pPr eaLnBrk="1" hangingPunct="1"/>
            <a:endParaRPr lang="en-GB" sz="1800" dirty="0" smtClean="0"/>
          </a:p>
          <a:p>
            <a:pPr eaLnBrk="1" hangingPunct="1"/>
            <a:r>
              <a:rPr lang="en-GB" sz="1800" dirty="0" smtClean="0"/>
              <a:t>Obviously follow the necessary procedures – if the functional tests return ‘satisfactory’ – do they care what occurred weeks previous?</a:t>
            </a:r>
          </a:p>
          <a:p>
            <a:pPr eaLnBrk="1" hangingPunct="1"/>
            <a:endParaRPr lang="en-GB" sz="1800" dirty="0" smtClean="0"/>
          </a:p>
          <a:p>
            <a:pPr eaLnBrk="1" hangingPunct="1"/>
            <a:r>
              <a:rPr lang="en-GB" sz="1800" dirty="0" smtClean="0"/>
              <a:t>Will speculatively replace components – pressure and the to convince the pilots that </a:t>
            </a:r>
            <a:r>
              <a:rPr lang="en-GB" sz="1800" b="1" dirty="0" smtClean="0"/>
              <a:t>proactive</a:t>
            </a:r>
            <a:r>
              <a:rPr lang="en-GB" sz="1800" dirty="0" smtClean="0"/>
              <a:t> actions have been taken to rectify the fault!</a:t>
            </a:r>
          </a:p>
          <a:p>
            <a:pPr eaLnBrk="1" hangingPunct="1"/>
            <a:endParaRPr lang="en-GB" sz="1800" dirty="0" smtClean="0"/>
          </a:p>
          <a:p>
            <a:pPr eaLnBrk="1" hangingPunct="1"/>
            <a:r>
              <a:rPr lang="en-GB" sz="1800" dirty="0" smtClean="0"/>
              <a:t>Aircraft is out of the hanger and serviceable to fly before the end of the shift – </a:t>
            </a:r>
            <a:r>
              <a:rPr lang="en-GB" sz="1800" b="1" dirty="0" smtClean="0"/>
              <a:t>JOB DONE!</a:t>
            </a:r>
          </a:p>
        </p:txBody>
      </p:sp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00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presentation_background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16"/>
          <a:stretch>
            <a:fillRect/>
          </a:stretch>
        </p:blipFill>
        <p:spPr bwMode="auto">
          <a:xfrm>
            <a:off x="0" y="0"/>
            <a:ext cx="10106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itle 1"/>
          <p:cNvSpPr>
            <a:spLocks noGrp="1"/>
          </p:cNvSpPr>
          <p:nvPr>
            <p:ph type="title"/>
          </p:nvPr>
        </p:nvSpPr>
        <p:spPr>
          <a:xfrm>
            <a:off x="467544" y="561976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/>
              <a:t>Failures in Electronic Assemblies</a:t>
            </a:r>
            <a:endParaRPr lang="en-US" sz="2800" b="1" dirty="0" smtClean="0"/>
          </a:p>
        </p:txBody>
      </p:sp>
      <p:pic>
        <p:nvPicPr>
          <p:cNvPr id="5" name="Picture 3" descr="EPSRC_Final_Logo_Main_Colou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6525" y="504825"/>
            <a:ext cx="2667000" cy="61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90" y="1340768"/>
            <a:ext cx="6797185" cy="48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0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2800</Words>
  <Application>Microsoft Office PowerPoint</Application>
  <PresentationFormat>On-screen Show (4:3)</PresentationFormat>
  <Paragraphs>616</Paragraphs>
  <Slides>49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Overview</vt:lpstr>
      <vt:lpstr>What is Meant by No Fault Found?</vt:lpstr>
      <vt:lpstr>What is Meant by No Fault Found? </vt:lpstr>
      <vt:lpstr>PowerPoint Presentation</vt:lpstr>
      <vt:lpstr>PowerPoint Presentation</vt:lpstr>
      <vt:lpstr>Example Highlighting Diagnostic Failure Leading to repeat Arisings</vt:lpstr>
      <vt:lpstr>Why do Repeat Arising's Occur?</vt:lpstr>
      <vt:lpstr>Failures in Electronic Assemblies</vt:lpstr>
      <vt:lpstr>Component Repairs</vt:lpstr>
      <vt:lpstr>What is the financial impact?</vt:lpstr>
      <vt:lpstr>Overview</vt:lpstr>
      <vt:lpstr>Example of the Cost within the RAF Utilising Maintenance Man Hours</vt:lpstr>
      <vt:lpstr>Overview</vt:lpstr>
      <vt:lpstr>Component PCB Interconnects –  Environmental Loading</vt:lpstr>
      <vt:lpstr>Solder Material Defects</vt:lpstr>
      <vt:lpstr>Lead Free Solder </vt:lpstr>
      <vt:lpstr>Tin Whiskers</vt:lpstr>
      <vt:lpstr>PCB Interconnects – Manufacturing Defects</vt:lpstr>
      <vt:lpstr>Connectors</vt:lpstr>
      <vt:lpstr>Connectors - Fretting Corrosion</vt:lpstr>
      <vt:lpstr>Degradation in Wiring</vt:lpstr>
      <vt:lpstr>Components Degradation</vt:lpstr>
      <vt:lpstr>Detection &amp; Inspection of Electronic Degradation</vt:lpstr>
      <vt:lpstr>Environmental Testing </vt:lpstr>
      <vt:lpstr>Environmental NFF - Example</vt:lpstr>
      <vt:lpstr>Environmental NFF - Example</vt:lpstr>
      <vt:lpstr>Overview</vt:lpstr>
      <vt:lpstr>Intermittent Faults</vt:lpstr>
      <vt:lpstr>Intermittent Faults</vt:lpstr>
      <vt:lpstr>Intermittency vs Maintenance</vt:lpstr>
      <vt:lpstr>Intermittent Fault Causes</vt:lpstr>
      <vt:lpstr>PCB Interconnect Fractures</vt:lpstr>
      <vt:lpstr>Fault Types – Basic Fundamentals</vt:lpstr>
      <vt:lpstr>Fault Types – Basic Fundamentals</vt:lpstr>
      <vt:lpstr>Intermittent Fault Dynamics</vt:lpstr>
      <vt:lpstr>Intermittent Faults and Degradation</vt:lpstr>
      <vt:lpstr>PCB Interconnect Fractures</vt:lpstr>
      <vt:lpstr>Overview</vt:lpstr>
      <vt:lpstr>Intermittent Fault Detection</vt:lpstr>
      <vt:lpstr>Intermittent Fault Detection - Scanning </vt:lpstr>
      <vt:lpstr>Intermittent Fault Detection - Testing</vt:lpstr>
      <vt:lpstr>Example – Tornado Cross Clutch Drive</vt:lpstr>
      <vt:lpstr>Thermography Inspections</vt:lpstr>
      <vt:lpstr>X-Ray Inspections</vt:lpstr>
      <vt:lpstr>Reflectometry</vt:lpstr>
      <vt:lpstr>Summary</vt:lpstr>
      <vt:lpstr>Reducing NFF through System Design </vt:lpstr>
      <vt:lpstr>&lt;Cold Weather deploys masks&gt;</vt:lpstr>
    </vt:vector>
  </TitlesOfParts>
  <Company>Cranfield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p.phillips</dc:creator>
  <cp:lastModifiedBy>e101811</cp:lastModifiedBy>
  <cp:revision>20</cp:revision>
  <dcterms:created xsi:type="dcterms:W3CDTF">2013-05-31T10:21:21Z</dcterms:created>
  <dcterms:modified xsi:type="dcterms:W3CDTF">2014-09-19T11:31:02Z</dcterms:modified>
</cp:coreProperties>
</file>